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54"/>
  </p:notesMasterIdLst>
  <p:sldIdLst>
    <p:sldId id="267" r:id="rId5"/>
    <p:sldId id="324" r:id="rId6"/>
    <p:sldId id="312" r:id="rId7"/>
    <p:sldId id="294" r:id="rId8"/>
    <p:sldId id="295" r:id="rId9"/>
    <p:sldId id="296" r:id="rId10"/>
    <p:sldId id="297" r:id="rId11"/>
    <p:sldId id="298" r:id="rId12"/>
    <p:sldId id="325" r:id="rId13"/>
    <p:sldId id="305" r:id="rId14"/>
    <p:sldId id="306" r:id="rId15"/>
    <p:sldId id="343" r:id="rId16"/>
    <p:sldId id="326" r:id="rId17"/>
    <p:sldId id="327" r:id="rId18"/>
    <p:sldId id="329" r:id="rId19"/>
    <p:sldId id="330" r:id="rId20"/>
    <p:sldId id="331" r:id="rId21"/>
    <p:sldId id="308" r:id="rId22"/>
    <p:sldId id="332" r:id="rId23"/>
    <p:sldId id="335" r:id="rId24"/>
    <p:sldId id="340" r:id="rId25"/>
    <p:sldId id="337" r:id="rId26"/>
    <p:sldId id="338" r:id="rId27"/>
    <p:sldId id="339" r:id="rId28"/>
    <p:sldId id="341" r:id="rId29"/>
    <p:sldId id="336" r:id="rId30"/>
    <p:sldId id="342" r:id="rId31"/>
    <p:sldId id="333" r:id="rId32"/>
    <p:sldId id="309" r:id="rId33"/>
    <p:sldId id="334" r:id="rId34"/>
    <p:sldId id="310" r:id="rId35"/>
    <p:sldId id="299" r:id="rId36"/>
    <p:sldId id="301" r:id="rId37"/>
    <p:sldId id="353" r:id="rId38"/>
    <p:sldId id="300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54" r:id="rId51"/>
    <p:sldId id="355" r:id="rId52"/>
    <p:sldId id="277" r:id="rId53"/>
  </p:sldIdLst>
  <p:sldSz cx="12192000" cy="6858000"/>
  <p:notesSz cx="6858000" cy="9144000"/>
  <p:embeddedFontLst>
    <p:embeddedFont>
      <p:font typeface="Acumin Pro" panose="020F0502020204030204" pitchFamily="34" charset="0"/>
      <p:regular r:id="rId55"/>
      <p:bold r:id="rId56"/>
      <p:italic r:id="rId57"/>
      <p:boldItalic r:id="rId58"/>
    </p:embeddedFont>
    <p:embeddedFont>
      <p:font typeface="Arial Narrow" panose="020B0604020202020204" pitchFamily="34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Franklin Gothic Book" panose="020B0503020102020204" pitchFamily="34" charset="0"/>
      <p:regular r:id="rId68"/>
      <p:italic r:id="rId69"/>
    </p:embeddedFont>
    <p:embeddedFont>
      <p:font typeface="Franklin Gothic Medium" panose="020B0603020102020204" pitchFamily="34" charset="0"/>
      <p:regular r:id="rId70"/>
      <p:italic r:id="rId71"/>
    </p:embeddedFont>
    <p:embeddedFont>
      <p:font typeface="Franklin Gothic Medium Cond" panose="020B0606030402020204" pitchFamily="34" charset="0"/>
      <p:regular r:id="rId72"/>
    </p:embeddedFont>
    <p:embeddedFont>
      <p:font typeface="Impact" panose="020B0806030902050204" pitchFamily="34" charset="0"/>
      <p:regular r:id="rId73"/>
    </p:embeddedFont>
    <p:embeddedFont>
      <p:font typeface="Open Sans" panose="020B0606030504020204" pitchFamily="34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991"/>
    <a:srgbClr val="DDB945"/>
    <a:srgbClr val="EBD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/>
    <p:restoredTop sz="82177"/>
  </p:normalViewPr>
  <p:slideViewPr>
    <p:cSldViewPr snapToGrid="0">
      <p:cViewPr varScale="1">
        <p:scale>
          <a:sx n="100" d="100"/>
          <a:sy n="100" d="100"/>
        </p:scale>
        <p:origin x="248" y="160"/>
      </p:cViewPr>
      <p:guideLst>
        <p:guide orient="horz" pos="1080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82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8.fntdata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6" Type="http://schemas.openxmlformats.org/officeDocument/2006/relationships/font" Target="fonts/font22.fntdata"/><Relationship Id="rId7" Type="http://schemas.openxmlformats.org/officeDocument/2006/relationships/slide" Target="slides/slide3.xml"/><Relationship Id="rId71" Type="http://schemas.openxmlformats.org/officeDocument/2006/relationships/font" Target="fonts/font1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800" b="0" i="0" u="none" strike="noStrike">
                <a:solidFill>
                  <a:srgbClr val="000000"/>
                </a:solidFill>
                <a:latin typeface="Times New Roman"/>
              </a:defRPr>
            </a:pPr>
            <a:r>
              <a:rPr lang="en-US" sz="800" b="0" i="0" u="none" strike="noStrike">
                <a:solidFill>
                  <a:srgbClr val="000000"/>
                </a:solidFill>
                <a:latin typeface="Times New Roman"/>
              </a:rPr>
              <a:t>TOTAL CPU HOURS AVAILABLE DAILY FOR RESEARCH COMPUTING</a:t>
            </a:r>
          </a:p>
        </c:rich>
      </c:tx>
      <c:layout>
        <c:manualLayout>
          <c:xMode val="edge"/>
          <c:yMode val="edge"/>
          <c:x val="0.27736899999999998"/>
          <c:y val="0"/>
          <c:w val="0.44526199999999999"/>
          <c:h val="8.2379300000000003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9500400000000002E-2"/>
          <c:y val="8.2379300000000003E-2"/>
          <c:w val="0.86807800000000002"/>
          <c:h val="0.83183399999999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CPU Hours Available</c:v>
                </c:pt>
              </c:strCache>
            </c:strRef>
          </c:tx>
          <c:spPr>
            <a:solidFill>
              <a:srgbClr val="9999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>
                    <a:solidFill>
                      <a:srgbClr val="000000"/>
                    </a:solidFill>
                    <a:latin typeface="Times New Roman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7680</c:v>
                </c:pt>
                <c:pt idx="1">
                  <c:v>17726</c:v>
                </c:pt>
                <c:pt idx="2">
                  <c:v>51506</c:v>
                </c:pt>
                <c:pt idx="3">
                  <c:v>61643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A0-F041-B0BC-A667C460B9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5"/>
        <c:axId val="2094734556"/>
      </c:barChart>
      <c:lineChart>
        <c:grouping val="standard"/>
        <c:varyColors val="0"/>
        <c:ser>
          <c:idx val="1"/>
          <c:order val="1"/>
          <c:tx>
            <c:strRef>
              <c:f>Sheet1!$A$3</c:f>
              <c:strCache>
                <c:ptCount val="1"/>
                <c:pt idx="0">
                  <c:v>Hardware Investment:  $ per CPU hour</c:v>
                </c:pt>
              </c:strCache>
            </c:strRef>
          </c:tx>
          <c:spPr>
            <a:ln w="38100" cap="flat">
              <a:solidFill>
                <a:srgbClr val="900000"/>
              </a:solidFill>
              <a:prstDash val="solid"/>
              <a:round/>
            </a:ln>
            <a:effectLst/>
          </c:spPr>
          <c:marker>
            <c:symbol val="diamond"/>
            <c:size val="3"/>
            <c:spPr>
              <a:solidFill>
                <a:srgbClr val="900000"/>
              </a:solidFill>
              <a:ln w="25400" cap="flat">
                <a:solidFill>
                  <a:srgbClr val="900000"/>
                </a:solidFill>
                <a:prstDash val="solid"/>
                <a:round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586</c:v>
                </c:pt>
                <c:pt idx="1">
                  <c:v>271</c:v>
                </c:pt>
                <c:pt idx="2">
                  <c:v>94</c:v>
                </c:pt>
                <c:pt idx="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A0-F041-B0BC-A667C460B9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low"/>
        <c:spPr>
          <a:ln w="12700" cap="flat">
            <a:solidFill>
              <a:srgbClr val="808080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Times New Roman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&quot;$&quot;#,##0" sourceLinked="0"/>
        <c:majorTickMark val="cross"/>
        <c:minorTickMark val="none"/>
        <c:tickLblPos val="nextTo"/>
        <c:spPr>
          <a:ln w="12700" cap="flat">
            <a:solidFill>
              <a:srgbClr val="808080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Times New Roman"/>
              </a:defRPr>
            </a:pPr>
            <a:endParaRPr lang="en-US"/>
          </a:p>
        </c:txPr>
        <c:crossAx val="2094734552"/>
        <c:crosses val="autoZero"/>
        <c:crossBetween val="between"/>
        <c:majorUnit val="150"/>
        <c:minorUnit val="75"/>
      </c:valAx>
      <c:catAx>
        <c:axId val="20947345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ln w="12700" cap="flat">
            <a:noFill/>
            <a:prstDash val="solid"/>
            <a:round/>
          </a:ln>
        </c:spPr>
        <c:crossAx val="2094734556"/>
        <c:crosses val="autoZero"/>
        <c:auto val="1"/>
        <c:lblAlgn val="ctr"/>
        <c:lblOffset val="100"/>
        <c:noMultiLvlLbl val="1"/>
      </c:catAx>
      <c:valAx>
        <c:axId val="2094734556"/>
        <c:scaling>
          <c:orientation val="minMax"/>
        </c:scaling>
        <c:delete val="0"/>
        <c:axPos val="r"/>
        <c:numFmt formatCode="#,##0" sourceLinked="0"/>
        <c:majorTickMark val="cross"/>
        <c:minorTickMark val="none"/>
        <c:tickLblPos val="nextTo"/>
        <c:spPr>
          <a:ln w="12700" cap="flat">
            <a:solidFill>
              <a:srgbClr val="808080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Times New Roman"/>
              </a:defRPr>
            </a:pPr>
            <a:endParaRPr lang="en-US"/>
          </a:p>
        </c:txPr>
        <c:crossAx val="2094734555"/>
        <c:crosses val="max"/>
        <c:crossBetween val="between"/>
        <c:majorUnit val="17500"/>
        <c:minorUnit val="8750"/>
      </c:valAx>
      <c:spPr>
        <a:solidFill>
          <a:schemeClr val="accent4">
            <a:lumOff val="44000"/>
          </a:schemeClr>
        </a:solidFill>
        <a:ln w="12700" cap="flat">
          <a:solidFill>
            <a:srgbClr val="808080"/>
          </a:solidFill>
          <a:prstDash val="solid"/>
          <a:round/>
        </a:ln>
        <a:effectLst/>
      </c:spPr>
    </c:plotArea>
    <c:plotVisOnly val="1"/>
    <c:dispBlanksAs val="gap"/>
    <c:showDLblsOverMax val="1"/>
  </c:chart>
  <c:spPr>
    <a:solidFill>
      <a:schemeClr val="accent4">
        <a:lumOff val="44000"/>
      </a:schemeClr>
    </a:solidFill>
    <a:ln w="12700" cap="flat">
      <a:solidFill>
        <a:srgbClr val="000000"/>
      </a:solidFill>
      <a:prstDash val="solid"/>
      <a:round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2400" b="1" i="0" u="none" strike="noStrike">
                <a:solidFill>
                  <a:srgbClr val="000000"/>
                </a:solidFill>
                <a:latin typeface="Acumin Pro"/>
              </a:defRPr>
            </a:pPr>
            <a:r>
              <a:rPr lang="en-US" sz="2400" b="1" i="0" u="none" strike="noStrike">
                <a:solidFill>
                  <a:srgbClr val="000000"/>
                </a:solidFill>
                <a:latin typeface="Acumin Pro"/>
              </a:rPr>
              <a:t>RCAC Usage - All Users</a:t>
            </a:r>
          </a:p>
        </c:rich>
      </c:tx>
      <c:layout>
        <c:manualLayout>
          <c:xMode val="edge"/>
          <c:yMode val="edge"/>
          <c:x val="0.24719099999999999"/>
          <c:y val="0"/>
          <c:w val="0.50561800000000001"/>
          <c:h val="0.13319600000000001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8318899999999999"/>
          <c:y val="0.13319600000000001"/>
          <c:w val="0.81181099999999995"/>
          <c:h val="0.613003999999999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PBS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Sheet1!$B$1:$AK$1</c:f>
              <c:strCache>
                <c:ptCount val="36"/>
                <c:pt idx="0">
                  <c:v>2002-Q1</c:v>
                </c:pt>
                <c:pt idx="1">
                  <c:v>2002-Q2</c:v>
                </c:pt>
                <c:pt idx="2">
                  <c:v>2002-Q3</c:v>
                </c:pt>
                <c:pt idx="3">
                  <c:v>2002-Q4</c:v>
                </c:pt>
                <c:pt idx="4">
                  <c:v>2003-Q1</c:v>
                </c:pt>
                <c:pt idx="5">
                  <c:v>2003-Q2</c:v>
                </c:pt>
                <c:pt idx="6">
                  <c:v>2003-Q3</c:v>
                </c:pt>
                <c:pt idx="7">
                  <c:v>2003-Q4</c:v>
                </c:pt>
                <c:pt idx="8">
                  <c:v>2004-Q1</c:v>
                </c:pt>
                <c:pt idx="9">
                  <c:v>2004-Q2</c:v>
                </c:pt>
                <c:pt idx="10">
                  <c:v>2004-Q3</c:v>
                </c:pt>
                <c:pt idx="11">
                  <c:v>2004-Q4</c:v>
                </c:pt>
                <c:pt idx="12">
                  <c:v>2005-Q1</c:v>
                </c:pt>
                <c:pt idx="13">
                  <c:v>2005-Q2</c:v>
                </c:pt>
                <c:pt idx="14">
                  <c:v>2005-Q3</c:v>
                </c:pt>
                <c:pt idx="15">
                  <c:v>2005-Q4</c:v>
                </c:pt>
                <c:pt idx="16">
                  <c:v>2006-Q1</c:v>
                </c:pt>
                <c:pt idx="17">
                  <c:v>2006-Q2</c:v>
                </c:pt>
                <c:pt idx="18">
                  <c:v>2006-Q3</c:v>
                </c:pt>
                <c:pt idx="19">
                  <c:v>2006-Q4</c:v>
                </c:pt>
                <c:pt idx="20">
                  <c:v>2007-Q1</c:v>
                </c:pt>
                <c:pt idx="21">
                  <c:v>2007-Q2</c:v>
                </c:pt>
                <c:pt idx="22">
                  <c:v>2007-Q3</c:v>
                </c:pt>
                <c:pt idx="23">
                  <c:v>2007-Q4</c:v>
                </c:pt>
                <c:pt idx="24">
                  <c:v>2008-Q1</c:v>
                </c:pt>
                <c:pt idx="25">
                  <c:v>2008-Q2</c:v>
                </c:pt>
                <c:pt idx="26">
                  <c:v>2008-Q3</c:v>
                </c:pt>
                <c:pt idx="27">
                  <c:v>2008-Q4</c:v>
                </c:pt>
                <c:pt idx="28">
                  <c:v>2009-Q1</c:v>
                </c:pt>
                <c:pt idx="29">
                  <c:v>2009-Q2</c:v>
                </c:pt>
                <c:pt idx="30">
                  <c:v>2009-Q3</c:v>
                </c:pt>
                <c:pt idx="31">
                  <c:v>2009-Q4</c:v>
                </c:pt>
                <c:pt idx="32">
                  <c:v>2010-Q1</c:v>
                </c:pt>
                <c:pt idx="33">
                  <c:v>2010-Q2</c:v>
                </c:pt>
                <c:pt idx="34">
                  <c:v>2010-Q3</c:v>
                </c:pt>
                <c:pt idx="35">
                  <c:v>2010-Q4</c:v>
                </c:pt>
              </c:strCache>
            </c:strRef>
          </c:cat>
          <c:val>
            <c:numRef>
              <c:f>Sheet1!$B$2:$AK$2</c:f>
              <c:numCache>
                <c:formatCode>General</c:formatCode>
                <c:ptCount val="36"/>
                <c:pt idx="0">
                  <c:v>506450.07083300001</c:v>
                </c:pt>
                <c:pt idx="1">
                  <c:v>499577.21527799999</c:v>
                </c:pt>
                <c:pt idx="2">
                  <c:v>556756.10277799994</c:v>
                </c:pt>
                <c:pt idx="3">
                  <c:v>1043953.989722</c:v>
                </c:pt>
                <c:pt idx="4">
                  <c:v>1226934.434722</c:v>
                </c:pt>
                <c:pt idx="5">
                  <c:v>1660329.9627779999</c:v>
                </c:pt>
                <c:pt idx="6">
                  <c:v>1545404.989722</c:v>
                </c:pt>
                <c:pt idx="7">
                  <c:v>1562271.990833</c:v>
                </c:pt>
                <c:pt idx="8">
                  <c:v>1749889.0449999999</c:v>
                </c:pt>
                <c:pt idx="9">
                  <c:v>1802895.575833</c:v>
                </c:pt>
                <c:pt idx="10">
                  <c:v>2146038.4513889998</c:v>
                </c:pt>
                <c:pt idx="11">
                  <c:v>1995727.7224999999</c:v>
                </c:pt>
                <c:pt idx="12">
                  <c:v>1782785.3080559999</c:v>
                </c:pt>
                <c:pt idx="13">
                  <c:v>1465452.7224999999</c:v>
                </c:pt>
                <c:pt idx="14">
                  <c:v>2255596.8572220001</c:v>
                </c:pt>
                <c:pt idx="15">
                  <c:v>2791773.9319440001</c:v>
                </c:pt>
                <c:pt idx="16">
                  <c:v>2952382.3602780001</c:v>
                </c:pt>
                <c:pt idx="17">
                  <c:v>2877037.2286109999</c:v>
                </c:pt>
                <c:pt idx="18">
                  <c:v>2971058.5638890001</c:v>
                </c:pt>
                <c:pt idx="19">
                  <c:v>2396556.84</c:v>
                </c:pt>
                <c:pt idx="20">
                  <c:v>2839565.9113889998</c:v>
                </c:pt>
                <c:pt idx="21">
                  <c:v>3755047.671389</c:v>
                </c:pt>
                <c:pt idx="22">
                  <c:v>4636835.6691669999</c:v>
                </c:pt>
                <c:pt idx="23">
                  <c:v>5145678.6466669999</c:v>
                </c:pt>
                <c:pt idx="24">
                  <c:v>4885513.4800000004</c:v>
                </c:pt>
                <c:pt idx="25">
                  <c:v>6071959.1605559997</c:v>
                </c:pt>
                <c:pt idx="26">
                  <c:v>10576908.571110999</c:v>
                </c:pt>
                <c:pt idx="27">
                  <c:v>12740441.065833</c:v>
                </c:pt>
                <c:pt idx="28">
                  <c:v>12273387.343333</c:v>
                </c:pt>
                <c:pt idx="29">
                  <c:v>14239084.459443999</c:v>
                </c:pt>
                <c:pt idx="30">
                  <c:v>17713762.819444001</c:v>
                </c:pt>
                <c:pt idx="31">
                  <c:v>23466871.678056002</c:v>
                </c:pt>
                <c:pt idx="32">
                  <c:v>27090061.188611001</c:v>
                </c:pt>
                <c:pt idx="33">
                  <c:v>27565391.401110999</c:v>
                </c:pt>
                <c:pt idx="34">
                  <c:v>27512260.785556</c:v>
                </c:pt>
                <c:pt idx="35">
                  <c:v>31460744.124166999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9-B346-9BA4-83C3B6EC0F6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Condor</c:v>
                </c:pt>
              </c:strCache>
            </c:strRef>
          </c:tx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Sheet1!$B$1:$AK$1</c:f>
              <c:strCache>
                <c:ptCount val="36"/>
                <c:pt idx="0">
                  <c:v>2002-Q1</c:v>
                </c:pt>
                <c:pt idx="1">
                  <c:v>2002-Q2</c:v>
                </c:pt>
                <c:pt idx="2">
                  <c:v>2002-Q3</c:v>
                </c:pt>
                <c:pt idx="3">
                  <c:v>2002-Q4</c:v>
                </c:pt>
                <c:pt idx="4">
                  <c:v>2003-Q1</c:v>
                </c:pt>
                <c:pt idx="5">
                  <c:v>2003-Q2</c:v>
                </c:pt>
                <c:pt idx="6">
                  <c:v>2003-Q3</c:v>
                </c:pt>
                <c:pt idx="7">
                  <c:v>2003-Q4</c:v>
                </c:pt>
                <c:pt idx="8">
                  <c:v>2004-Q1</c:v>
                </c:pt>
                <c:pt idx="9">
                  <c:v>2004-Q2</c:v>
                </c:pt>
                <c:pt idx="10">
                  <c:v>2004-Q3</c:v>
                </c:pt>
                <c:pt idx="11">
                  <c:v>2004-Q4</c:v>
                </c:pt>
                <c:pt idx="12">
                  <c:v>2005-Q1</c:v>
                </c:pt>
                <c:pt idx="13">
                  <c:v>2005-Q2</c:v>
                </c:pt>
                <c:pt idx="14">
                  <c:v>2005-Q3</c:v>
                </c:pt>
                <c:pt idx="15">
                  <c:v>2005-Q4</c:v>
                </c:pt>
                <c:pt idx="16">
                  <c:v>2006-Q1</c:v>
                </c:pt>
                <c:pt idx="17">
                  <c:v>2006-Q2</c:v>
                </c:pt>
                <c:pt idx="18">
                  <c:v>2006-Q3</c:v>
                </c:pt>
                <c:pt idx="19">
                  <c:v>2006-Q4</c:v>
                </c:pt>
                <c:pt idx="20">
                  <c:v>2007-Q1</c:v>
                </c:pt>
                <c:pt idx="21">
                  <c:v>2007-Q2</c:v>
                </c:pt>
                <c:pt idx="22">
                  <c:v>2007-Q3</c:v>
                </c:pt>
                <c:pt idx="23">
                  <c:v>2007-Q4</c:v>
                </c:pt>
                <c:pt idx="24">
                  <c:v>2008-Q1</c:v>
                </c:pt>
                <c:pt idx="25">
                  <c:v>2008-Q2</c:v>
                </c:pt>
                <c:pt idx="26">
                  <c:v>2008-Q3</c:v>
                </c:pt>
                <c:pt idx="27">
                  <c:v>2008-Q4</c:v>
                </c:pt>
                <c:pt idx="28">
                  <c:v>2009-Q1</c:v>
                </c:pt>
                <c:pt idx="29">
                  <c:v>2009-Q2</c:v>
                </c:pt>
                <c:pt idx="30">
                  <c:v>2009-Q3</c:v>
                </c:pt>
                <c:pt idx="31">
                  <c:v>2009-Q4</c:v>
                </c:pt>
                <c:pt idx="32">
                  <c:v>2010-Q1</c:v>
                </c:pt>
                <c:pt idx="33">
                  <c:v>2010-Q2</c:v>
                </c:pt>
                <c:pt idx="34">
                  <c:v>2010-Q3</c:v>
                </c:pt>
                <c:pt idx="35">
                  <c:v>2010-Q4</c:v>
                </c:pt>
              </c:strCache>
            </c:strRef>
          </c:cat>
          <c:val>
            <c:numRef>
              <c:f>Sheet1!$B$3:$AK$3</c:f>
              <c:numCache>
                <c:formatCode>General</c:formatCode>
                <c:ptCount val="36"/>
                <c:pt idx="5">
                  <c:v>12277.251111</c:v>
                </c:pt>
                <c:pt idx="6">
                  <c:v>53003.907222000002</c:v>
                </c:pt>
                <c:pt idx="7">
                  <c:v>90950.814167000004</c:v>
                </c:pt>
                <c:pt idx="8">
                  <c:v>91420.199443999998</c:v>
                </c:pt>
                <c:pt idx="9">
                  <c:v>74812.792222000004</c:v>
                </c:pt>
                <c:pt idx="10">
                  <c:v>31051.361667000001</c:v>
                </c:pt>
                <c:pt idx="11">
                  <c:v>112938.359444</c:v>
                </c:pt>
                <c:pt idx="12">
                  <c:v>20306.955556000001</c:v>
                </c:pt>
                <c:pt idx="13">
                  <c:v>1077301.2322219999</c:v>
                </c:pt>
                <c:pt idx="14">
                  <c:v>515126.33861099998</c:v>
                </c:pt>
                <c:pt idx="15">
                  <c:v>329353.39166700002</c:v>
                </c:pt>
                <c:pt idx="16">
                  <c:v>617971.18833300006</c:v>
                </c:pt>
                <c:pt idx="17">
                  <c:v>700232.99361100001</c:v>
                </c:pt>
                <c:pt idx="18">
                  <c:v>1188313.2452779999</c:v>
                </c:pt>
                <c:pt idx="19">
                  <c:v>1743916.907778</c:v>
                </c:pt>
                <c:pt idx="20">
                  <c:v>849903.95611100004</c:v>
                </c:pt>
                <c:pt idx="21">
                  <c:v>1531847.5766670001</c:v>
                </c:pt>
                <c:pt idx="22">
                  <c:v>2386516.6724999999</c:v>
                </c:pt>
                <c:pt idx="23">
                  <c:v>2863722.5769440001</c:v>
                </c:pt>
                <c:pt idx="24">
                  <c:v>2192075.4780560001</c:v>
                </c:pt>
                <c:pt idx="25">
                  <c:v>5023940.8016670002</c:v>
                </c:pt>
                <c:pt idx="26">
                  <c:v>5326441.7022219999</c:v>
                </c:pt>
                <c:pt idx="27">
                  <c:v>4101684.9844439998</c:v>
                </c:pt>
                <c:pt idx="28">
                  <c:v>4211304.6947219996</c:v>
                </c:pt>
                <c:pt idx="29">
                  <c:v>3695227.0544440001</c:v>
                </c:pt>
                <c:pt idx="30">
                  <c:v>4688926.9408329995</c:v>
                </c:pt>
                <c:pt idx="31">
                  <c:v>5010776.3008329999</c:v>
                </c:pt>
                <c:pt idx="32">
                  <c:v>3906957.5472220001</c:v>
                </c:pt>
                <c:pt idx="33">
                  <c:v>4826208.1322219996</c:v>
                </c:pt>
                <c:pt idx="34">
                  <c:v>5335656.5625</c:v>
                </c:pt>
                <c:pt idx="35">
                  <c:v>4506939.0316669997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9-B346-9BA4-83C3B6EC0F6B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SLURM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Sheet1!$B$1:$AK$1</c:f>
              <c:strCache>
                <c:ptCount val="36"/>
                <c:pt idx="0">
                  <c:v>2002-Q1</c:v>
                </c:pt>
                <c:pt idx="1">
                  <c:v>2002-Q2</c:v>
                </c:pt>
                <c:pt idx="2">
                  <c:v>2002-Q3</c:v>
                </c:pt>
                <c:pt idx="3">
                  <c:v>2002-Q4</c:v>
                </c:pt>
                <c:pt idx="4">
                  <c:v>2003-Q1</c:v>
                </c:pt>
                <c:pt idx="5">
                  <c:v>2003-Q2</c:v>
                </c:pt>
                <c:pt idx="6">
                  <c:v>2003-Q3</c:v>
                </c:pt>
                <c:pt idx="7">
                  <c:v>2003-Q4</c:v>
                </c:pt>
                <c:pt idx="8">
                  <c:v>2004-Q1</c:v>
                </c:pt>
                <c:pt idx="9">
                  <c:v>2004-Q2</c:v>
                </c:pt>
                <c:pt idx="10">
                  <c:v>2004-Q3</c:v>
                </c:pt>
                <c:pt idx="11">
                  <c:v>2004-Q4</c:v>
                </c:pt>
                <c:pt idx="12">
                  <c:v>2005-Q1</c:v>
                </c:pt>
                <c:pt idx="13">
                  <c:v>2005-Q2</c:v>
                </c:pt>
                <c:pt idx="14">
                  <c:v>2005-Q3</c:v>
                </c:pt>
                <c:pt idx="15">
                  <c:v>2005-Q4</c:v>
                </c:pt>
                <c:pt idx="16">
                  <c:v>2006-Q1</c:v>
                </c:pt>
                <c:pt idx="17">
                  <c:v>2006-Q2</c:v>
                </c:pt>
                <c:pt idx="18">
                  <c:v>2006-Q3</c:v>
                </c:pt>
                <c:pt idx="19">
                  <c:v>2006-Q4</c:v>
                </c:pt>
                <c:pt idx="20">
                  <c:v>2007-Q1</c:v>
                </c:pt>
                <c:pt idx="21">
                  <c:v>2007-Q2</c:v>
                </c:pt>
                <c:pt idx="22">
                  <c:v>2007-Q3</c:v>
                </c:pt>
                <c:pt idx="23">
                  <c:v>2007-Q4</c:v>
                </c:pt>
                <c:pt idx="24">
                  <c:v>2008-Q1</c:v>
                </c:pt>
                <c:pt idx="25">
                  <c:v>2008-Q2</c:v>
                </c:pt>
                <c:pt idx="26">
                  <c:v>2008-Q3</c:v>
                </c:pt>
                <c:pt idx="27">
                  <c:v>2008-Q4</c:v>
                </c:pt>
                <c:pt idx="28">
                  <c:v>2009-Q1</c:v>
                </c:pt>
                <c:pt idx="29">
                  <c:v>2009-Q2</c:v>
                </c:pt>
                <c:pt idx="30">
                  <c:v>2009-Q3</c:v>
                </c:pt>
                <c:pt idx="31">
                  <c:v>2009-Q4</c:v>
                </c:pt>
                <c:pt idx="32">
                  <c:v>2010-Q1</c:v>
                </c:pt>
                <c:pt idx="33">
                  <c:v>2010-Q2</c:v>
                </c:pt>
                <c:pt idx="34">
                  <c:v>2010-Q3</c:v>
                </c:pt>
                <c:pt idx="35">
                  <c:v>2010-Q4</c:v>
                </c:pt>
              </c:strCache>
            </c:strRef>
          </c:cat>
          <c:val>
            <c:numRef>
              <c:f>Sheet1!$B$4:$AK$4</c:f>
              <c:numCache>
                <c:formatCode>General</c:formatCode>
                <c:ptCount val="36"/>
                <c:pt idx="25">
                  <c:v>265686.75833300001</c:v>
                </c:pt>
                <c:pt idx="26">
                  <c:v>3590110.1066669999</c:v>
                </c:pt>
                <c:pt idx="27">
                  <c:v>2718431.8050000002</c:v>
                </c:pt>
                <c:pt idx="28">
                  <c:v>3250411.2774999999</c:v>
                </c:pt>
                <c:pt idx="29">
                  <c:v>5619839.9494439997</c:v>
                </c:pt>
                <c:pt idx="30">
                  <c:v>4584141.625</c:v>
                </c:pt>
                <c:pt idx="31">
                  <c:v>3507844.7383329999</c:v>
                </c:pt>
                <c:pt idx="32">
                  <c:v>2609777.4316670001</c:v>
                </c:pt>
                <c:pt idx="33">
                  <c:v>1724119.4583330001</c:v>
                </c:pt>
                <c:pt idx="34">
                  <c:v>1605613.8966669999</c:v>
                </c:pt>
                <c:pt idx="35">
                  <c:v>1392693.4005559999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89-B346-9BA4-83C3B6EC0F6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Users</c:v>
                </c:pt>
              </c:strCache>
            </c:strRef>
          </c:tx>
          <c:spPr>
            <a:solidFill>
              <a:srgbClr val="0070C0"/>
            </a:solidFill>
            <a:ln w="50800" cap="flat">
              <a:solidFill>
                <a:srgbClr val="0070C0"/>
              </a:solidFill>
              <a:prstDash val="solid"/>
              <a:round/>
            </a:ln>
            <a:effectLst/>
          </c:spPr>
          <c:invertIfNegative val="0"/>
          <c:cat>
            <c:strRef>
              <c:f>Sheet1!$B$1:$AK$1</c:f>
              <c:strCache>
                <c:ptCount val="36"/>
                <c:pt idx="0">
                  <c:v>2002-Q1</c:v>
                </c:pt>
                <c:pt idx="1">
                  <c:v>2002-Q2</c:v>
                </c:pt>
                <c:pt idx="2">
                  <c:v>2002-Q3</c:v>
                </c:pt>
                <c:pt idx="3">
                  <c:v>2002-Q4</c:v>
                </c:pt>
                <c:pt idx="4">
                  <c:v>2003-Q1</c:v>
                </c:pt>
                <c:pt idx="5">
                  <c:v>2003-Q2</c:v>
                </c:pt>
                <c:pt idx="6">
                  <c:v>2003-Q3</c:v>
                </c:pt>
                <c:pt idx="7">
                  <c:v>2003-Q4</c:v>
                </c:pt>
                <c:pt idx="8">
                  <c:v>2004-Q1</c:v>
                </c:pt>
                <c:pt idx="9">
                  <c:v>2004-Q2</c:v>
                </c:pt>
                <c:pt idx="10">
                  <c:v>2004-Q3</c:v>
                </c:pt>
                <c:pt idx="11">
                  <c:v>2004-Q4</c:v>
                </c:pt>
                <c:pt idx="12">
                  <c:v>2005-Q1</c:v>
                </c:pt>
                <c:pt idx="13">
                  <c:v>2005-Q2</c:v>
                </c:pt>
                <c:pt idx="14">
                  <c:v>2005-Q3</c:v>
                </c:pt>
                <c:pt idx="15">
                  <c:v>2005-Q4</c:v>
                </c:pt>
                <c:pt idx="16">
                  <c:v>2006-Q1</c:v>
                </c:pt>
                <c:pt idx="17">
                  <c:v>2006-Q2</c:v>
                </c:pt>
                <c:pt idx="18">
                  <c:v>2006-Q3</c:v>
                </c:pt>
                <c:pt idx="19">
                  <c:v>2006-Q4</c:v>
                </c:pt>
                <c:pt idx="20">
                  <c:v>2007-Q1</c:v>
                </c:pt>
                <c:pt idx="21">
                  <c:v>2007-Q2</c:v>
                </c:pt>
                <c:pt idx="22">
                  <c:v>2007-Q3</c:v>
                </c:pt>
                <c:pt idx="23">
                  <c:v>2007-Q4</c:v>
                </c:pt>
                <c:pt idx="24">
                  <c:v>2008-Q1</c:v>
                </c:pt>
                <c:pt idx="25">
                  <c:v>2008-Q2</c:v>
                </c:pt>
                <c:pt idx="26">
                  <c:v>2008-Q3</c:v>
                </c:pt>
                <c:pt idx="27">
                  <c:v>2008-Q4</c:v>
                </c:pt>
                <c:pt idx="28">
                  <c:v>2009-Q1</c:v>
                </c:pt>
                <c:pt idx="29">
                  <c:v>2009-Q2</c:v>
                </c:pt>
                <c:pt idx="30">
                  <c:v>2009-Q3</c:v>
                </c:pt>
                <c:pt idx="31">
                  <c:v>2009-Q4</c:v>
                </c:pt>
                <c:pt idx="32">
                  <c:v>2010-Q1</c:v>
                </c:pt>
                <c:pt idx="33">
                  <c:v>2010-Q2</c:v>
                </c:pt>
                <c:pt idx="34">
                  <c:v>2010-Q3</c:v>
                </c:pt>
                <c:pt idx="35">
                  <c:v>2010-Q4</c:v>
                </c:pt>
              </c:strCache>
            </c:strRef>
          </c:cat>
          <c:val>
            <c:numRef>
              <c:f>Sheet1!$B$5:$AK$5</c:f>
              <c:numCache>
                <c:formatCode>General</c:formatCode>
                <c:ptCount val="36"/>
                <c:pt idx="0">
                  <c:v>136</c:v>
                </c:pt>
                <c:pt idx="1">
                  <c:v>143</c:v>
                </c:pt>
                <c:pt idx="2">
                  <c:v>144</c:v>
                </c:pt>
                <c:pt idx="3">
                  <c:v>150</c:v>
                </c:pt>
                <c:pt idx="4">
                  <c:v>169</c:v>
                </c:pt>
                <c:pt idx="5">
                  <c:v>183</c:v>
                </c:pt>
                <c:pt idx="6">
                  <c:v>209</c:v>
                </c:pt>
                <c:pt idx="7">
                  <c:v>191</c:v>
                </c:pt>
                <c:pt idx="8">
                  <c:v>201</c:v>
                </c:pt>
                <c:pt idx="9">
                  <c:v>219</c:v>
                </c:pt>
                <c:pt idx="10">
                  <c:v>230</c:v>
                </c:pt>
                <c:pt idx="11">
                  <c:v>197</c:v>
                </c:pt>
                <c:pt idx="12">
                  <c:v>233</c:v>
                </c:pt>
                <c:pt idx="13">
                  <c:v>235</c:v>
                </c:pt>
                <c:pt idx="14">
                  <c:v>273</c:v>
                </c:pt>
                <c:pt idx="15">
                  <c:v>270</c:v>
                </c:pt>
                <c:pt idx="16">
                  <c:v>258</c:v>
                </c:pt>
                <c:pt idx="17">
                  <c:v>280</c:v>
                </c:pt>
                <c:pt idx="18">
                  <c:v>281</c:v>
                </c:pt>
                <c:pt idx="19">
                  <c:v>288</c:v>
                </c:pt>
                <c:pt idx="20">
                  <c:v>300</c:v>
                </c:pt>
                <c:pt idx="21">
                  <c:v>319</c:v>
                </c:pt>
                <c:pt idx="22">
                  <c:v>330</c:v>
                </c:pt>
                <c:pt idx="23">
                  <c:v>325</c:v>
                </c:pt>
                <c:pt idx="24">
                  <c:v>303</c:v>
                </c:pt>
                <c:pt idx="25">
                  <c:v>308</c:v>
                </c:pt>
                <c:pt idx="26">
                  <c:v>331</c:v>
                </c:pt>
                <c:pt idx="27">
                  <c:v>359</c:v>
                </c:pt>
                <c:pt idx="28">
                  <c:v>377</c:v>
                </c:pt>
                <c:pt idx="29">
                  <c:v>411</c:v>
                </c:pt>
                <c:pt idx="30">
                  <c:v>472</c:v>
                </c:pt>
                <c:pt idx="31">
                  <c:v>472</c:v>
                </c:pt>
                <c:pt idx="32">
                  <c:v>496</c:v>
                </c:pt>
                <c:pt idx="33">
                  <c:v>567</c:v>
                </c:pt>
                <c:pt idx="34">
                  <c:v>535</c:v>
                </c:pt>
                <c:pt idx="35">
                  <c:v>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E89-B346-9BA4-83C3B6EC0F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-5400000"/>
          <a:lstStyle/>
          <a:p>
            <a:pPr>
              <a:defRPr sz="1200" b="0" i="0" u="none" strike="noStrike">
                <a:solidFill>
                  <a:srgbClr val="000000"/>
                </a:solidFill>
                <a:latin typeface="Acumin Pro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sz="1400" b="1" i="0" u="none" strike="noStrike">
                    <a:solidFill>
                      <a:srgbClr val="000000"/>
                    </a:solidFill>
                    <a:latin typeface="Acumin Pro"/>
                  </a:defRPr>
                </a:pPr>
                <a:r>
                  <a:rPr lang="en-US" sz="1400" b="1" i="0" u="none" strike="noStrike">
                    <a:solidFill>
                      <a:srgbClr val="000000"/>
                    </a:solidFill>
                    <a:latin typeface="Acumin Pro"/>
                  </a:rPr>
                  <a:t>Processor-Hours Used</a:t>
                </a:r>
              </a:p>
            </c:rich>
          </c:tx>
          <c:overlay val="1"/>
        </c:title>
        <c:numFmt formatCode="#,##0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200" b="0" i="0" u="none" strike="noStrike">
                <a:solidFill>
                  <a:srgbClr val="000000"/>
                </a:solidFill>
                <a:latin typeface="Acumin Pro"/>
              </a:defRPr>
            </a:pPr>
            <a:endParaRPr lang="en-US"/>
          </a:p>
        </c:txPr>
        <c:crossAx val="2094734552"/>
        <c:crosses val="autoZero"/>
        <c:crossBetween val="between"/>
        <c:majorUnit val="10000000"/>
        <c:minorUnit val="500000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73453"/>
          <c:y val="0.93484100000000003"/>
          <c:w val="0.56224200000000002"/>
          <c:h val="6.515899999999999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400" b="0" i="0" u="none" strike="noStrike">
              <a:solidFill>
                <a:srgbClr val="000000"/>
              </a:solidFill>
              <a:latin typeface="Acumin Pro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404399999999997E-2"/>
          <c:y val="5.2631600000000001E-2"/>
          <c:w val="0.94259599999999999"/>
          <c:h val="0.867199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Time in Queue, All Resources</c:v>
                </c:pt>
              </c:strCache>
            </c:strRef>
          </c:tx>
          <c:spPr>
            <a:gradFill flip="none" rotWithShape="1">
              <a:gsLst>
                <a:gs pos="0">
                  <a:srgbClr val="5F8AC1"/>
                </a:gs>
                <a:gs pos="50000">
                  <a:srgbClr val="4D81BF"/>
                </a:gs>
                <a:gs pos="100000">
                  <a:srgbClr val="457BBB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>
                    <a:solidFill>
                      <a:srgbClr val="000000"/>
                    </a:solidFill>
                    <a:latin typeface="Acumin Pro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Q2 2008</c:v>
                </c:pt>
                <c:pt idx="1">
                  <c:v>Q3 2008</c:v>
                </c:pt>
                <c:pt idx="2">
                  <c:v>Q4 2008</c:v>
                </c:pt>
                <c:pt idx="3">
                  <c:v>Q1 2009</c:v>
                </c:pt>
                <c:pt idx="4">
                  <c:v>Q2 2009</c:v>
                </c:pt>
                <c:pt idx="5">
                  <c:v>Q3 2009</c:v>
                </c:pt>
                <c:pt idx="6">
                  <c:v>Q4 2009</c:v>
                </c:pt>
                <c:pt idx="7">
                  <c:v>Q1 2010</c:v>
                </c:pt>
                <c:pt idx="8">
                  <c:v>Q2 2010</c:v>
                </c:pt>
                <c:pt idx="9">
                  <c:v>Q3 2010</c:v>
                </c:pt>
                <c:pt idx="10">
                  <c:v>Q4 2010</c:v>
                </c:pt>
                <c:pt idx="11">
                  <c:v>Q1 2011</c:v>
                </c:pt>
                <c:pt idx="12">
                  <c:v>Q2 2011</c:v>
                </c:pt>
                <c:pt idx="13">
                  <c:v>Q3 2011</c:v>
                </c:pt>
                <c:pt idx="14">
                  <c:v>Q4 2011</c:v>
                </c:pt>
                <c:pt idx="15">
                  <c:v>Q1 2012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206.307086</c:v>
                </c:pt>
                <c:pt idx="1">
                  <c:v>83.010073000000006</c:v>
                </c:pt>
                <c:pt idx="2">
                  <c:v>60.710686000000003</c:v>
                </c:pt>
                <c:pt idx="3">
                  <c:v>31.392437000000001</c:v>
                </c:pt>
                <c:pt idx="4">
                  <c:v>43.791086999999997</c:v>
                </c:pt>
                <c:pt idx="5">
                  <c:v>43.856737000000003</c:v>
                </c:pt>
                <c:pt idx="6">
                  <c:v>19.69727</c:v>
                </c:pt>
                <c:pt idx="7">
                  <c:v>8.6628769999999999</c:v>
                </c:pt>
                <c:pt idx="8">
                  <c:v>8.1731099999999994</c:v>
                </c:pt>
                <c:pt idx="9">
                  <c:v>6.5144580000000003</c:v>
                </c:pt>
                <c:pt idx="10">
                  <c:v>4.320856</c:v>
                </c:pt>
                <c:pt idx="11">
                  <c:v>3.1948370000000001</c:v>
                </c:pt>
                <c:pt idx="12">
                  <c:v>4.9260820000000001</c:v>
                </c:pt>
                <c:pt idx="13">
                  <c:v>11.122275999999999</c:v>
                </c:pt>
                <c:pt idx="14">
                  <c:v>11.243482999999999</c:v>
                </c:pt>
                <c:pt idx="15">
                  <c:v>5.6278839999999999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9D-4847-8B37-B7ED39C76C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FFCC00"/>
                </a:solidFill>
                <a:latin typeface="Acumin Pro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6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0.####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Acumin Pro"/>
              </a:defRPr>
            </a:pPr>
            <a:endParaRPr lang="en-US"/>
          </a:p>
        </c:txPr>
        <c:crossAx val="2094734552"/>
        <c:crosses val="autoZero"/>
        <c:crossBetween val="between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100" b="1" i="0" u="none" strike="noStrike">
                <a:solidFill>
                  <a:srgbClr val="000000"/>
                </a:solidFill>
                <a:latin typeface="Times New Roman"/>
              </a:defRPr>
            </a:pPr>
            <a:r>
              <a:rPr lang="en-US" sz="1100" b="1" i="0" u="none" strike="noStrike">
                <a:solidFill>
                  <a:srgbClr val="000000"/>
                </a:solidFill>
                <a:latin typeface="Times New Roman"/>
              </a:rPr>
              <a:t>Contracts and Grants Awarded*</a:t>
            </a:r>
          </a:p>
        </c:rich>
      </c:tx>
      <c:layout>
        <c:manualLayout>
          <c:xMode val="edge"/>
          <c:yMode val="edge"/>
          <c:x val="0.363541"/>
          <c:y val="0"/>
          <c:w val="0.245335"/>
          <c:h val="6.9765599999999997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8.49491E-2"/>
          <c:y val="6.9765599999999997E-2"/>
          <c:w val="0.88667399999999996"/>
          <c:h val="0.707706999999999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ITaP Portion</c:v>
                </c:pt>
              </c:strCache>
            </c:strRef>
          </c:tx>
          <c:spPr>
            <a:solidFill>
              <a:srgbClr val="9999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2001-02</c:v>
                </c:pt>
                <c:pt idx="1">
                  <c:v>2002-03</c:v>
                </c:pt>
                <c:pt idx="2">
                  <c:v>2003-04</c:v>
                </c:pt>
                <c:pt idx="3">
                  <c:v>2004-05 YTD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482723</c:v>
                </c:pt>
                <c:pt idx="1">
                  <c:v>150000</c:v>
                </c:pt>
                <c:pt idx="2">
                  <c:v>2391308</c:v>
                </c:pt>
                <c:pt idx="3">
                  <c:v>2054836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E3-B243-B79E-AD9A91EACE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School/Dept Portion</c:v>
                </c:pt>
              </c:strCache>
            </c:strRef>
          </c:tx>
          <c:spPr>
            <a:solidFill>
              <a:srgbClr val="993366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2001-02</c:v>
                </c:pt>
                <c:pt idx="1">
                  <c:v>2002-03</c:v>
                </c:pt>
                <c:pt idx="2">
                  <c:v>2003-04</c:v>
                </c:pt>
                <c:pt idx="3">
                  <c:v>2004-05 YTD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379288</c:v>
                </c:pt>
                <c:pt idx="1">
                  <c:v>1170000</c:v>
                </c:pt>
                <c:pt idx="2">
                  <c:v>8356873</c:v>
                </c:pt>
                <c:pt idx="3">
                  <c:v>5121720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E3-B243-B79E-AD9A91EACE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800" b="0" i="0" u="none" strike="noStrike">
                <a:solidFill>
                  <a:srgbClr val="000000"/>
                </a:solidFill>
                <a:latin typeface="Times New Roman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C0C0C0"/>
              </a:solidFill>
              <a:prstDash val="solid"/>
              <a:round/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round/>
          </a:ln>
        </c:spPr>
        <c:txPr>
          <a:bodyPr rot="0"/>
          <a:lstStyle/>
          <a:p>
            <a:pPr>
              <a:defRPr sz="800" b="0" i="0" u="none" strike="noStrike">
                <a:solidFill>
                  <a:srgbClr val="000000"/>
                </a:solidFill>
                <a:latin typeface="Times New Roman"/>
              </a:defRPr>
            </a:pPr>
            <a:endParaRPr lang="en-US"/>
          </a:p>
        </c:txPr>
        <c:crossAx val="2094734552"/>
        <c:crosses val="autoZero"/>
        <c:crossBetween val="between"/>
        <c:majorUnit val="3000000"/>
        <c:minorUnit val="1500000"/>
      </c:valAx>
      <c:spPr>
        <a:noFill/>
        <a:ln w="12700" cap="flat">
          <a:solidFill>
            <a:srgbClr val="000000"/>
          </a:solidFill>
          <a:prstDash val="solid"/>
          <a:round/>
        </a:ln>
        <a:effectLst/>
      </c:spPr>
    </c:plotArea>
    <c:legend>
      <c:legendPos val="b"/>
      <c:layout>
        <c:manualLayout>
          <c:xMode val="edge"/>
          <c:yMode val="edge"/>
          <c:x val="6.7613699999999999E-2"/>
          <c:y val="0.94750800000000002"/>
          <c:w val="0.93238600000000005"/>
          <c:h val="5.2491900000000001E-2"/>
        </c:manualLayout>
      </c:layout>
      <c:overlay val="1"/>
      <c:spPr>
        <a:solidFill>
          <a:schemeClr val="accent4">
            <a:lumOff val="44000"/>
          </a:schemeClr>
        </a:solidFill>
        <a:ln w="12700" cap="flat">
          <a:solidFill>
            <a:srgbClr val="000000"/>
          </a:solidFill>
          <a:prstDash val="solid"/>
          <a:round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Times New Roman"/>
            </a:defRPr>
          </a:pPr>
          <a:endParaRPr lang="en-US"/>
        </a:p>
      </c:txPr>
    </c:legend>
    <c:plotVisOnly val="1"/>
    <c:dispBlanksAs val="gap"/>
    <c:showDLblsOverMax val="1"/>
  </c:chart>
  <c:spPr>
    <a:solidFill>
      <a:schemeClr val="accent4">
        <a:lumOff val="44000"/>
      </a:schemeClr>
    </a:solidFill>
    <a:ln w="12700" cap="flat">
      <a:solidFill>
        <a:srgbClr val="000000"/>
      </a:solidFill>
      <a:prstDash val="solid"/>
      <a:round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404"/>
          <c:y val="4.6242800000000001E-2"/>
          <c:w val="0.52418399999999998"/>
          <c:h val="0.87189300000000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Total Purdue Research Awards</c:v>
                </c:pt>
              </c:strCache>
            </c:strRef>
          </c:tx>
          <c:spPr>
            <a:gradFill flip="none" rotWithShape="1">
              <a:gsLst>
                <a:gs pos="7000">
                  <a:srgbClr val="F79646"/>
                </a:gs>
                <a:gs pos="20000">
                  <a:srgbClr val="FF66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>
                    <a:solidFill>
                      <a:srgbClr val="000000"/>
                    </a:solidFill>
                    <a:latin typeface="Acumin Pro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322800000</c:v>
                </c:pt>
                <c:pt idx="1">
                  <c:v>327500000</c:v>
                </c:pt>
                <c:pt idx="2">
                  <c:v>418000000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67-BA49-9BFE-364F94580E3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Awards Using HPC</c:v>
                </c:pt>
              </c:strCache>
            </c:strRef>
          </c:tx>
          <c:spPr>
            <a:gradFill flip="none" rotWithShape="1">
              <a:gsLst>
                <a:gs pos="20000">
                  <a:srgbClr val="77933C"/>
                </a:gs>
                <a:gs pos="76000">
                  <a:srgbClr val="92D05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&quot;$&quot;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i="0" u="none" strike="noStrike">
                    <a:solidFill>
                      <a:srgbClr val="000000"/>
                    </a:solidFill>
                    <a:latin typeface="Acumin Pro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Sheet1!$B$1:$D$1</c:f>
              <c:strCache>
                <c:ptCount val="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73000000</c:v>
                </c:pt>
                <c:pt idx="1">
                  <c:v>80700000</c:v>
                </c:pt>
                <c:pt idx="2">
                  <c:v>165000000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67-BA49-9BFE-364F94580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1" i="0" u="none" strike="noStrike">
                <a:solidFill>
                  <a:srgbClr val="000000"/>
                </a:solidFill>
                <a:latin typeface="Acumin Pro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50000000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&quot;$&quot;#,##0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000" b="1" i="0" u="none" strike="noStrike">
                <a:solidFill>
                  <a:srgbClr val="000000"/>
                </a:solidFill>
                <a:latin typeface="Acumin Pro"/>
              </a:defRPr>
            </a:pPr>
            <a:endParaRPr lang="en-US"/>
          </a:p>
        </c:txPr>
        <c:crossAx val="2094734552"/>
        <c:crosses val="autoZero"/>
        <c:crossBetween val="between"/>
        <c:majorUnit val="125000000"/>
        <c:minorUnit val="62500000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69121500000000002"/>
          <c:y val="0.43723099999999998"/>
          <c:w val="0.30878499999999998"/>
          <c:h val="0.1174859999999999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Acumin Pro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171"/>
          <c:y val="3.6927799999999997E-2"/>
          <c:w val="0.89346300000000001"/>
          <c:h val="0.776411999999999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Awardees Using Research Computing</c:v>
                </c:pt>
              </c:strCache>
            </c:strRef>
          </c:tx>
          <c:spPr>
            <a:solidFill>
              <a:srgbClr val="AD9457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&quot;$&quot;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Acumin Pro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</c:strCache>
            </c:str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4.0999999999999996</c:v>
                </c:pt>
                <c:pt idx="1">
                  <c:v>6.2</c:v>
                </c:pt>
                <c:pt idx="2">
                  <c:v>8.3000000000000007</c:v>
                </c:pt>
                <c:pt idx="3">
                  <c:v>15</c:v>
                </c:pt>
                <c:pt idx="4">
                  <c:v>24.5</c:v>
                </c:pt>
                <c:pt idx="5">
                  <c:v>23.4</c:v>
                </c:pt>
                <c:pt idx="6">
                  <c:v>26.6</c:v>
                </c:pt>
                <c:pt idx="7">
                  <c:v>45.9</c:v>
                </c:pt>
                <c:pt idx="8">
                  <c:v>54.2</c:v>
                </c:pt>
                <c:pt idx="9">
                  <c:v>50.5</c:v>
                </c:pt>
                <c:pt idx="10">
                  <c:v>62.6</c:v>
                </c:pt>
                <c:pt idx="11">
                  <c:v>76.8</c:v>
                </c:pt>
                <c:pt idx="12">
                  <c:v>88.2</c:v>
                </c:pt>
                <c:pt idx="13">
                  <c:v>141</c:v>
                </c:pt>
                <c:pt idx="14">
                  <c:v>103.5</c:v>
                </c:pt>
                <c:pt idx="15">
                  <c:v>111.4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6D-3149-A76B-F83835030C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Purdue Research Awards</c:v>
                </c:pt>
              </c:strCache>
            </c:strRef>
          </c:tx>
          <c:spPr>
            <a:gradFill flip="none" rotWithShape="1">
              <a:gsLst>
                <a:gs pos="0">
                  <a:srgbClr val="404348"/>
                </a:gs>
                <a:gs pos="100000">
                  <a:schemeClr val="accent2"/>
                </a:gs>
              </a:gsLst>
              <a:lin ang="162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Sheet1!$A$2:$A$17</c:f>
              <c:strCache>
                <c:ptCount val="16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</c:strCache>
            </c:strRef>
          </c:cat>
          <c:val>
            <c:numRef>
              <c:f>Sheet1!$C$2:$C$17</c:f>
              <c:numCache>
                <c:formatCode>General</c:formatCode>
                <c:ptCount val="16"/>
                <c:pt idx="0">
                  <c:v>125.8</c:v>
                </c:pt>
                <c:pt idx="1">
                  <c:v>126</c:v>
                </c:pt>
                <c:pt idx="2">
                  <c:v>126.2</c:v>
                </c:pt>
                <c:pt idx="3">
                  <c:v>145.19999999999999</c:v>
                </c:pt>
                <c:pt idx="4">
                  <c:v>165.8</c:v>
                </c:pt>
                <c:pt idx="5">
                  <c:v>199.5</c:v>
                </c:pt>
                <c:pt idx="6">
                  <c:v>181.1</c:v>
                </c:pt>
                <c:pt idx="7">
                  <c:v>189.7</c:v>
                </c:pt>
                <c:pt idx="8">
                  <c:v>230.5</c:v>
                </c:pt>
                <c:pt idx="9">
                  <c:v>201.1</c:v>
                </c:pt>
                <c:pt idx="10">
                  <c:v>229.6</c:v>
                </c:pt>
                <c:pt idx="11">
                  <c:v>246</c:v>
                </c:pt>
                <c:pt idx="12">
                  <c:v>239.3</c:v>
                </c:pt>
                <c:pt idx="13">
                  <c:v>277</c:v>
                </c:pt>
                <c:pt idx="14">
                  <c:v>297.89999999999998</c:v>
                </c:pt>
                <c:pt idx="15">
                  <c:v>234.1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6D-3149-A76B-F83835030C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Total Awards</c:v>
                </c:pt>
              </c:strCache>
            </c:strRef>
          </c:tx>
          <c:spPr>
            <a:noFill/>
            <a:ln w="12700" cap="flat">
              <a:noFill/>
              <a:miter lim="400000"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5.724481841961938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E6D-3149-A76B-F83835030C40}"/>
                </c:ext>
              </c:extLst>
            </c:dLbl>
            <c:dLbl>
              <c:idx val="1"/>
              <c:layout>
                <c:manualLayout>
                  <c:x val="0"/>
                  <c:y val="3.537644112966437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E6D-3149-A76B-F83835030C40}"/>
                </c:ext>
              </c:extLst>
            </c:dLbl>
            <c:dLbl>
              <c:idx val="2"/>
              <c:layout>
                <c:manualLayout>
                  <c:x val="3.6924642474241791E-3"/>
                  <c:y val="-9.2167434411755175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E6D-3149-A76B-F83835030C40}"/>
                </c:ext>
              </c:extLst>
            </c:dLbl>
            <c:dLbl>
              <c:idx val="3"/>
              <c:layout>
                <c:manualLayout>
                  <c:x val="1.8462321237120896E-3"/>
                  <c:y val="1.264179239680734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6981301448274619E-2"/>
                      <c:h val="3.466964594258183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6E6D-3149-A76B-F83835030C40}"/>
                </c:ext>
              </c:extLst>
            </c:dLbl>
            <c:dLbl>
              <c:idx val="4"/>
              <c:layout>
                <c:manualLayout>
                  <c:x val="0"/>
                  <c:y val="4.490744002585617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E6D-3149-A76B-F83835030C40}"/>
                </c:ext>
              </c:extLst>
            </c:dLbl>
            <c:dLbl>
              <c:idx val="5"/>
              <c:layout>
                <c:manualLayout>
                  <c:x val="1.8462321237120896E-3"/>
                  <c:y val="7.643654444254320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E6D-3149-A76B-F83835030C40}"/>
                </c:ext>
              </c:extLst>
            </c:dLbl>
            <c:dLbl>
              <c:idx val="6"/>
              <c:layout>
                <c:manualLayout>
                  <c:x val="-6.7694395858005741E-17"/>
                  <c:y val="-7.031046425931331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E6D-3149-A76B-F83835030C40}"/>
                </c:ext>
              </c:extLst>
            </c:dLbl>
            <c:dLbl>
              <c:idx val="7"/>
              <c:layout>
                <c:manualLayout>
                  <c:x val="0"/>
                  <c:y val="0.1194521889961383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E6D-3149-A76B-F83835030C40}"/>
                </c:ext>
              </c:extLst>
            </c:dLbl>
            <c:dLbl>
              <c:idx val="8"/>
              <c:layout>
                <c:manualLayout>
                  <c:x val="0"/>
                  <c:y val="0.1666379251535210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E6D-3149-A76B-F83835030C40}"/>
                </c:ext>
              </c:extLst>
            </c:dLbl>
            <c:dLbl>
              <c:idx val="9"/>
              <c:layout>
                <c:manualLayout>
                  <c:x val="0"/>
                  <c:y val="0.1264232920327854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6E6D-3149-A76B-F83835030C40}"/>
                </c:ext>
              </c:extLst>
            </c:dLbl>
            <c:dLbl>
              <c:idx val="10"/>
              <c:layout>
                <c:manualLayout>
                  <c:x val="0"/>
                  <c:y val="0.1803669743238754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E6D-3149-A76B-F83835030C40}"/>
                </c:ext>
              </c:extLst>
            </c:dLbl>
            <c:dLbl>
              <c:idx val="11"/>
              <c:layout>
                <c:manualLayout>
                  <c:x val="-5.5386963711362685E-3"/>
                  <c:y val="0.1675954536965276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6E6D-3149-A76B-F83835030C40}"/>
                </c:ext>
              </c:extLst>
            </c:dLbl>
            <c:dLbl>
              <c:idx val="12"/>
              <c:layout>
                <c:manualLayout>
                  <c:x val="-1.8462321237120896E-3"/>
                  <c:y val="0.119305238224646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E6D-3149-A76B-F83835030C40}"/>
                </c:ext>
              </c:extLst>
            </c:dLbl>
            <c:dLbl>
              <c:idx val="14"/>
              <c:layout>
                <c:manualLayout>
                  <c:x val="0"/>
                  <c:y val="3.976841274154892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6E6D-3149-A76B-F83835030C40}"/>
                </c:ext>
              </c:extLst>
            </c:dLbl>
            <c:dLbl>
              <c:idx val="15"/>
              <c:layout>
                <c:manualLayout>
                  <c:x val="-1.8462321237122249E-3"/>
                  <c:y val="0.1221458391347574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6E6D-3149-A76B-F83835030C40}"/>
                </c:ext>
              </c:extLst>
            </c:dLbl>
            <c:numFmt formatCode="&quot; &quot;&quot;$&quot;#,##0.0&quot; &quot;;&quot; &quot;&quot;$&quot;\(#,##0.0\);&quot; &quot;&quot;$&quot;&quot;-&quot;??&quot; 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i="0" u="none" strike="noStrike">
                    <a:solidFill>
                      <a:srgbClr val="000000"/>
                    </a:solidFill>
                    <a:latin typeface="Acumin Pro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Sheet1!$A$2:$A$17</c:f>
              <c:strCache>
                <c:ptCount val="16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</c:strCache>
            </c:strRef>
          </c:cat>
          <c:val>
            <c:numRef>
              <c:f>Sheet1!$D$2:$D$17</c:f>
              <c:numCache>
                <c:formatCode>General</c:formatCode>
                <c:ptCount val="16"/>
                <c:pt idx="0">
                  <c:v>129.9</c:v>
                </c:pt>
                <c:pt idx="1">
                  <c:v>132.19999999999999</c:v>
                </c:pt>
                <c:pt idx="2">
                  <c:v>134.5</c:v>
                </c:pt>
                <c:pt idx="3">
                  <c:v>160.19999999999999</c:v>
                </c:pt>
                <c:pt idx="4">
                  <c:v>190.3</c:v>
                </c:pt>
                <c:pt idx="5">
                  <c:v>222.9</c:v>
                </c:pt>
                <c:pt idx="6">
                  <c:v>207.7</c:v>
                </c:pt>
                <c:pt idx="7">
                  <c:v>235.6</c:v>
                </c:pt>
                <c:pt idx="8">
                  <c:v>284.7</c:v>
                </c:pt>
                <c:pt idx="9">
                  <c:v>251.6</c:v>
                </c:pt>
                <c:pt idx="10">
                  <c:v>292.2</c:v>
                </c:pt>
                <c:pt idx="11">
                  <c:v>322.8</c:v>
                </c:pt>
                <c:pt idx="12">
                  <c:v>327.5</c:v>
                </c:pt>
                <c:pt idx="13">
                  <c:v>418</c:v>
                </c:pt>
                <c:pt idx="14">
                  <c:v>401.4</c:v>
                </c:pt>
                <c:pt idx="15">
                  <c:v>345.5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6D-3149-A76B-F83835030C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100" b="1" i="0" u="none" strike="noStrike">
                <a:solidFill>
                  <a:srgbClr val="000000"/>
                </a:solidFill>
                <a:latin typeface="Acumin Pro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45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&quot; &quot;&quot;$&quot;#,##0.0&quot; &quot;;&quot; &quot;&quot;$&quot;\(#,##0.0\);&quot; &quot;&quot;$&quot;&quot;-&quot;??&quot; &quot;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 rot="0"/>
          <a:lstStyle/>
          <a:p>
            <a:pPr>
              <a:defRPr sz="1100" b="1" i="0" u="none" strike="noStrike">
                <a:solidFill>
                  <a:srgbClr val="000000"/>
                </a:solidFill>
                <a:latin typeface="Acumin Pro"/>
              </a:defRPr>
            </a:pPr>
            <a:endParaRPr lang="en-US"/>
          </a:p>
        </c:txPr>
        <c:crossAx val="2094734552"/>
        <c:crosses val="autoZero"/>
        <c:crossBetween val="between"/>
        <c:majorUnit val="112.5"/>
        <c:minorUnit val="56.2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173238"/>
          <c:y val="0.86819500000000005"/>
          <c:w val="0.702291"/>
          <c:h val="0.131805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200" b="1" i="0" u="none" strike="noStrike">
              <a:solidFill>
                <a:srgbClr val="000000"/>
              </a:solidFill>
              <a:latin typeface="Acumin Pro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going to go into a detail here except to refer back to the stakeholder personas before – frame your metrics to address their interests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11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03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69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4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people are the ones who will be your advocates to your provost, president, deans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3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121060AA-930A-4F8F-D7F6-9CFE82494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077" y="5756157"/>
            <a:ext cx="2709200" cy="48493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641B97-9FFC-02AC-9A83-AD9CF1F958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39C530-4D1F-8F28-146E-3ECC4BBCE9E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821C840C-3AA9-6493-3A9D-CE82D8D49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4977-AD33-556A-2AED-7416F7D43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56456-EFF1-AF89-28F7-3D4A6920E0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54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135B86-20D4-13D9-0376-A64DF5C381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A9D6A4-F44C-720B-EF21-A331231A64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214780" y="125714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214780" y="314295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5982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4563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D3EBD5-219C-5B88-5FAA-E3535228FBD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B1371B0-95CE-4462-18BB-F77CBC19BF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785C5DB-355E-CD09-6EF5-58F892E8FB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E9F3313-6532-97CE-1E0D-3A21EA40A39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5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6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7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3/31/23</a:t>
            </a:r>
          </a:p>
        </p:txBody>
      </p:sp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E94D6C-2E61-91FC-DA54-8FB71DE93C0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1943" y="204322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56D1137-A56F-85A2-FEB3-FEBA9D3C8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721" y="204322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26B9638-0AB1-0F11-EA67-211E598673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37240" y="2040672"/>
            <a:ext cx="2950589" cy="16913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Lorem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ipsum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sit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amet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consetetur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sadipscing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elitr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nonumy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eirmod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tempor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invidunt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ut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labore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magna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aliquyam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erat, sed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diam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voluptua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 At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vero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eos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accusam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justo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duo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dolores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et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ea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 </a:t>
            </a:r>
            <a:r>
              <a:rPr lang="de-DE" sz="1400" dirty="0" err="1">
                <a:solidFill>
                  <a:schemeClr val="bg1"/>
                </a:solidFill>
                <a:latin typeface="Franklin Gothic Book" panose="020B0503020102020204" pitchFamily="34" charset="0"/>
              </a:rPr>
              <a:t>rebum</a:t>
            </a:r>
            <a:r>
              <a:rPr lang="de-DE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pic>
        <p:nvPicPr>
          <p:cNvPr id="15" name="Purdue Logo" descr="Purdue Logo">
            <a:extLst>
              <a:ext uri="{FF2B5EF4-FFF2-40B4-BE49-F238E27FC236}">
                <a16:creationId xmlns:a16="http://schemas.microsoft.com/office/drawing/2014/main" id="{F444D1CF-9A99-D079-5D89-6DE824A89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F278F-8AAE-FA0B-4B47-AB0FFECE69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body copy.</a:t>
            </a:r>
          </a:p>
        </p:txBody>
      </p:sp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DDE6D-DD47-E873-4306-EBFC1F91F65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 dirty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58850-3E44-9220-12DF-98BC6F729C54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67524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0ED9A8-0DA3-BC24-94A1-086C8ECA8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1E696-D9D7-67E3-048E-80603F311A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  <p:pic>
        <p:nvPicPr>
          <p:cNvPr id="8" name="Purdue Logo" descr="Purdue Logo">
            <a:extLst>
              <a:ext uri="{FF2B5EF4-FFF2-40B4-BE49-F238E27FC236}">
                <a16:creationId xmlns:a16="http://schemas.microsoft.com/office/drawing/2014/main" id="{D1A65555-63A8-D3C1-AA71-F25B3071B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070" y="5739119"/>
            <a:ext cx="2709200" cy="4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contact info</a:t>
            </a:r>
          </a:p>
        </p:txBody>
      </p:sp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>
                <a:solidFill>
                  <a:schemeClr val="tx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12192000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0E95C-D44C-0BD3-29E1-C39EBAC823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2">
            <a:noAutofit/>
          </a:bodyPr>
          <a:lstStyle>
            <a:lvl1pPr marL="0" indent="0" algn="l" fontAlgn="t">
              <a:buFontTx/>
              <a:buNone/>
              <a:defRPr sz="1800" baseline="0">
                <a:latin typeface="Franklin Gothic Book" panose="020B0503020102020204" pitchFamily="34" charset="0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9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57E46A32-0E35-7B3E-4B6F-A7D50B076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54FE2-5844-7885-7089-16924C393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urdue Logo" descr="Purdue Logo">
            <a:extLst>
              <a:ext uri="{FF2B5EF4-FFF2-40B4-BE49-F238E27FC236}">
                <a16:creationId xmlns:a16="http://schemas.microsoft.com/office/drawing/2014/main" id="{1187A0AE-82DF-15CC-71EB-814F9338E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D9D56DBC-682D-9000-C377-A3E36338D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20F0F-7917-55BD-382B-A4E02410819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9200A-5F39-EB36-4116-B2C1717CC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3/31/23            ‹#›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657" r:id="rId13"/>
    <p:sldLayoutId id="2147483706" r:id="rId14"/>
    <p:sldLayoutId id="2147483705" r:id="rId15"/>
    <p:sldLayoutId id="2147483707" r:id="rId16"/>
    <p:sldLayoutId id="2147483713" r:id="rId17"/>
    <p:sldLayoutId id="2147483709" r:id="rId18"/>
    <p:sldLayoutId id="2147483710" r:id="rId19"/>
    <p:sldLayoutId id="2147483653" r:id="rId20"/>
    <p:sldLayoutId id="2147483690" r:id="rId21"/>
    <p:sldLayoutId id="2147483704" r:id="rId22"/>
    <p:sldLayoutId id="2147483692" r:id="rId23"/>
    <p:sldLayoutId id="2147483693" r:id="rId24"/>
    <p:sldLayoutId id="2147483691" r:id="rId25"/>
    <p:sldLayoutId id="2147483703" r:id="rId26"/>
  </p:sldLayoutIdLst>
  <p:hf sldNum="0" hdr="0" dt="0"/>
  <p:txStyles>
    <p:titleStyle>
      <a:lvl1pPr algn="l" defTabSz="914400" rtl="0" eaLnBrk="1" fontAlgn="t" latinLnBrk="0" hangingPunct="1">
        <a:lnSpc>
          <a:spcPct val="90000"/>
        </a:lnSpc>
        <a:spcBef>
          <a:spcPct val="0"/>
        </a:spcBef>
        <a:buNone/>
        <a:defRPr lang="en-US" sz="4800" b="0" i="1" kern="1200" cap="none" baseline="0" dirty="0">
          <a:solidFill>
            <a:schemeClr val="tx1"/>
          </a:solidFill>
          <a:latin typeface="Franklin Gothic Medium Cond" panose="020B06060304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7" y="1155985"/>
            <a:ext cx="7763458" cy="592834"/>
          </a:xfrm>
        </p:spPr>
        <p:txBody>
          <a:bodyPr/>
          <a:lstStyle/>
          <a:p>
            <a:r>
              <a:rPr lang="en-US" dirty="0"/>
              <a:t>Adventures in Communicating the Value of Campus CI Investment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Preston Smith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8A17-096C-AED1-C745-D58ECF2EF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257" y="3107129"/>
            <a:ext cx="7763458" cy="9441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Metrics 2023</a:t>
            </a:r>
          </a:p>
          <a:p>
            <a:r>
              <a:rPr lang="en-US" dirty="0"/>
              <a:t>Denver, CO</a:t>
            </a:r>
          </a:p>
          <a:p>
            <a:r>
              <a:rPr lang="en-US" dirty="0"/>
              <a:t>November 11, 2023</a:t>
            </a:r>
          </a:p>
        </p:txBody>
      </p: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987F92-6800-7260-8872-E8EAA0C2573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E2D3FC-3DB2-DD58-3338-FC2984A2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All Stakeholders: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52E52D-5301-789F-AF7D-958BE57D5C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are addressing the ~2001 lack of capacity and driving costs down</a:t>
            </a:r>
            <a:endParaRPr lang="en-US" dirty="0"/>
          </a:p>
        </p:txBody>
      </p:sp>
      <p:graphicFrame>
        <p:nvGraphicFramePr>
          <p:cNvPr id="9" name="TOTAL CPU HOURS AVAILABLE DAILY FOR RESEARCH COMPUTING">
            <a:extLst>
              <a:ext uri="{FF2B5EF4-FFF2-40B4-BE49-F238E27FC236}">
                <a16:creationId xmlns:a16="http://schemas.microsoft.com/office/drawing/2014/main" id="{0378DB80-9D98-7C91-5CFA-AAAE0A27D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9942"/>
              </p:ext>
            </p:extLst>
          </p:nvPr>
        </p:nvGraphicFramePr>
        <p:xfrm>
          <a:off x="2215191" y="2480486"/>
          <a:ext cx="7371735" cy="2965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Hardware Investment:…">
            <a:extLst>
              <a:ext uri="{FF2B5EF4-FFF2-40B4-BE49-F238E27FC236}">
                <a16:creationId xmlns:a16="http://schemas.microsoft.com/office/drawing/2014/main" id="{A6F342E7-8331-161F-BB4B-24336CEB7CDC}"/>
              </a:ext>
            </a:extLst>
          </p:cNvPr>
          <p:cNvSpPr txBox="1"/>
          <p:nvPr/>
        </p:nvSpPr>
        <p:spPr>
          <a:xfrm>
            <a:off x="3976269" y="2020099"/>
            <a:ext cx="2187724" cy="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59" tIns="22859" rIns="22859" bIns="22859"/>
          <a:lstStyle/>
          <a:p>
            <a:pPr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800" dirty="0"/>
              <a:t>Hardware Investment:  </a:t>
            </a:r>
          </a:p>
          <a:p>
            <a:pPr>
              <a:defRPr sz="1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800" dirty="0"/>
              <a:t>$ per CPU Hour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F8E5D05D-73ED-1234-79F8-106138D98A6D}"/>
              </a:ext>
            </a:extLst>
          </p:cNvPr>
          <p:cNvSpPr/>
          <p:nvPr/>
        </p:nvSpPr>
        <p:spPr>
          <a:xfrm>
            <a:off x="4151243" y="2480486"/>
            <a:ext cx="160057" cy="859795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2836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D2F4C4-25FB-CDE7-515E-0D3A23F0D76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FA675F-5FAE-D4C5-9FBB-480F60A1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All Stakeholders: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2DB2D-81B6-4EE3-921E-EE385CA58F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The capacity that we’ve invested in is well-used</a:t>
            </a:r>
            <a:endParaRPr lang="en-US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C69753A1-664F-7E21-A275-340B681CCB18}"/>
              </a:ext>
            </a:extLst>
          </p:cNvPr>
          <p:cNvSpPr txBox="1"/>
          <p:nvPr/>
        </p:nvSpPr>
        <p:spPr>
          <a:xfrm>
            <a:off x="3087506" y="5538875"/>
            <a:ext cx="6766562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100" b="1" i="1">
                <a:solidFill>
                  <a:srgbClr val="968D8E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124% average annual growth on the number of </a:t>
            </a:r>
          </a:p>
          <a:p>
            <a:pPr algn="ctr">
              <a:defRPr sz="2100" b="1" i="1">
                <a:solidFill>
                  <a:srgbClr val="968D8E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computational hours used by Purdue faculty</a:t>
            </a:r>
          </a:p>
          <a:p>
            <a:pPr>
              <a:defRPr>
                <a:solidFill>
                  <a:srgbClr val="968D8E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8BCCF629-E544-3393-BD4A-97296E86AE2D}"/>
              </a:ext>
            </a:extLst>
          </p:cNvPr>
          <p:cNvSpPr txBox="1"/>
          <p:nvPr/>
        </p:nvSpPr>
        <p:spPr>
          <a:xfrm>
            <a:off x="3144656" y="6338975"/>
            <a:ext cx="270891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>
                <a:latin typeface="+mn-lt"/>
                <a:ea typeface="+mn-ea"/>
                <a:cs typeface="+mn-cs"/>
                <a:sym typeface="Calibri"/>
              </a:defRPr>
            </a:pPr>
            <a:r>
              <a:t>Grid computing: 30M</a:t>
            </a:r>
            <a:r>
              <a:rPr i="1"/>
              <a:t>↑</a:t>
            </a:r>
          </a:p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  <a:r>
              <a:rPr i="1"/>
              <a:t>from 18M hours (2008)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7351D880-3106-19B2-02C5-59BE0014355A}"/>
              </a:ext>
            </a:extLst>
          </p:cNvPr>
          <p:cNvSpPr txBox="1"/>
          <p:nvPr/>
        </p:nvSpPr>
        <p:spPr>
          <a:xfrm>
            <a:off x="5430656" y="6338975"/>
            <a:ext cx="230886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>
                <a:latin typeface="+mn-lt"/>
                <a:ea typeface="+mn-ea"/>
                <a:cs typeface="+mn-cs"/>
                <a:sym typeface="Calibri"/>
              </a:defRPr>
            </a:pPr>
            <a:r>
              <a:t>Storage: 2,588 TB↑ </a:t>
            </a:r>
          </a:p>
          <a:p>
            <a:pPr>
              <a:defRPr sz="1000"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  <a:r>
              <a:rPr i="1"/>
              <a:t>from 1,904 TB of capacity (2009)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E582FB38-3786-5927-8124-3A41C1A5B1FB}"/>
              </a:ext>
            </a:extLst>
          </p:cNvPr>
          <p:cNvSpPr txBox="1"/>
          <p:nvPr/>
        </p:nvSpPr>
        <p:spPr>
          <a:xfrm>
            <a:off x="7716656" y="6338975"/>
            <a:ext cx="213741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300">
                <a:latin typeface="+mn-lt"/>
                <a:ea typeface="+mn-ea"/>
                <a:cs typeface="+mn-cs"/>
                <a:sym typeface="Calibri"/>
              </a:defRPr>
            </a:pPr>
            <a:r>
              <a:t>HPC: 113M</a:t>
            </a:r>
            <a:r>
              <a:rPr i="1"/>
              <a:t>↑</a:t>
            </a:r>
            <a:r>
              <a:t> </a:t>
            </a:r>
          </a:p>
          <a:p>
            <a:pPr>
              <a:defRPr sz="1000" i="1">
                <a:latin typeface="+mn-lt"/>
                <a:ea typeface="+mn-ea"/>
                <a:cs typeface="+mn-cs"/>
                <a:sym typeface="Calibri"/>
              </a:defRPr>
            </a:pPr>
            <a:r>
              <a:t> from 67M hours (2009)</a:t>
            </a:r>
          </a:p>
        </p:txBody>
      </p:sp>
      <p:graphicFrame>
        <p:nvGraphicFramePr>
          <p:cNvPr id="10" name="Chart 8">
            <a:extLst>
              <a:ext uri="{FF2B5EF4-FFF2-40B4-BE49-F238E27FC236}">
                <a16:creationId xmlns:a16="http://schemas.microsoft.com/office/drawing/2014/main" id="{430ABE97-17C4-7E2C-9AD6-EF442B9086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16838"/>
              </p:ext>
            </p:extLst>
          </p:nvPr>
        </p:nvGraphicFramePr>
        <p:xfrm>
          <a:off x="2662270" y="1296503"/>
          <a:ext cx="6867460" cy="4099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597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2BC295-FB28-4495-0080-30B39A7A329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8D3E23-CED2-5BBA-F758-78540674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Faculty, Academic Leaders: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04F89-F71D-C659-EEB5-A5F5E793A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Who is Using the Cyberinfrastructure?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FA122-9AD4-059E-6BB9-3C06D7B4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31" y="1563091"/>
            <a:ext cx="6972300" cy="50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0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64E0A5-52B2-B87B-807F-A67E8FB166D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040349-6F44-86B9-9170-519E73F9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Faculty and Academic Leaders: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5392C-0482-BAAE-9F7C-BDB4D71E5F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Our investments have tangible benefits to your output, by lowering time to science</a:t>
            </a:r>
            <a:endParaRPr lang="en-US" dirty="0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F7CCF16A-6AFE-C25B-E461-262E52BAA69D}"/>
              </a:ext>
            </a:extLst>
          </p:cNvPr>
          <p:cNvSpPr/>
          <p:nvPr/>
        </p:nvSpPr>
        <p:spPr>
          <a:xfrm>
            <a:off x="2514600" y="1498078"/>
            <a:ext cx="6858000" cy="51435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/>
            </a:pPr>
            <a:endParaRPr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C723062-6E15-7B17-C967-54649BD09BA6}"/>
              </a:ext>
            </a:extLst>
          </p:cNvPr>
          <p:cNvSpPr/>
          <p:nvPr/>
        </p:nvSpPr>
        <p:spPr>
          <a:xfrm>
            <a:off x="2514600" y="1498078"/>
            <a:ext cx="6858000" cy="5143501"/>
          </a:xfrm>
          <a:prstGeom prst="rect">
            <a:avLst/>
          </a:prstGeom>
          <a:solidFill>
            <a:srgbClr val="000000"/>
          </a:solidFill>
          <a:ln w="12700">
            <a:solidFill>
              <a:srgbClr val="68512D"/>
            </a:solidFill>
          </a:ln>
        </p:spPr>
        <p:txBody>
          <a:bodyPr lIns="45719" rIns="45719" anchor="ctr"/>
          <a:lstStyle/>
          <a:p>
            <a:pPr algn="ctr">
              <a:defRPr sz="1300"/>
            </a:pPr>
            <a:endParaRPr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4EE8EF2B-B790-2016-9DF8-CB1481B1948A}"/>
              </a:ext>
            </a:extLst>
          </p:cNvPr>
          <p:cNvSpPr/>
          <p:nvPr/>
        </p:nvSpPr>
        <p:spPr>
          <a:xfrm>
            <a:off x="2514600" y="1498078"/>
            <a:ext cx="6858000" cy="90489"/>
          </a:xfrm>
          <a:prstGeom prst="rect">
            <a:avLst/>
          </a:prstGeom>
          <a:solidFill>
            <a:srgbClr val="CC99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/>
            </a:pPr>
            <a:endParaRPr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72444191-D1BE-DE08-726B-4986B391ADDC}"/>
              </a:ext>
            </a:extLst>
          </p:cNvPr>
          <p:cNvSpPr txBox="1"/>
          <p:nvPr/>
        </p:nvSpPr>
        <p:spPr>
          <a:xfrm>
            <a:off x="8275320" y="5449762"/>
            <a:ext cx="45029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45%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22BBA66-8B8B-3A0E-58BA-D99EF5C723F2}"/>
              </a:ext>
            </a:extLst>
          </p:cNvPr>
          <p:cNvSpPr txBox="1"/>
          <p:nvPr/>
        </p:nvSpPr>
        <p:spPr>
          <a:xfrm>
            <a:off x="6732269" y="5441427"/>
            <a:ext cx="48006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40%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23A10AC1-ED55-BB79-F702-3AA249AF70DF}"/>
              </a:ext>
            </a:extLst>
          </p:cNvPr>
          <p:cNvSpPr txBox="1"/>
          <p:nvPr/>
        </p:nvSpPr>
        <p:spPr>
          <a:xfrm>
            <a:off x="5246369" y="5492625"/>
            <a:ext cx="480062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25%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5F078324-738A-951B-F7E1-F4C3224AAE80}"/>
              </a:ext>
            </a:extLst>
          </p:cNvPr>
          <p:cNvSpPr txBox="1"/>
          <p:nvPr/>
        </p:nvSpPr>
        <p:spPr>
          <a:xfrm>
            <a:off x="3715226" y="5492625"/>
            <a:ext cx="480061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3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23%</a:t>
            </a:r>
          </a:p>
        </p:txBody>
      </p:sp>
      <p:grpSp>
        <p:nvGrpSpPr>
          <p:cNvPr id="15" name="Group 51">
            <a:extLst>
              <a:ext uri="{FF2B5EF4-FFF2-40B4-BE49-F238E27FC236}">
                <a16:creationId xmlns:a16="http://schemas.microsoft.com/office/drawing/2014/main" id="{91207464-A4E7-44D4-5F20-4F3C3BAA7B31}"/>
              </a:ext>
            </a:extLst>
          </p:cNvPr>
          <p:cNvGrpSpPr/>
          <p:nvPr/>
        </p:nvGrpSpPr>
        <p:grpSpPr>
          <a:xfrm>
            <a:off x="4011693" y="5308077"/>
            <a:ext cx="4367451" cy="1088789"/>
            <a:chOff x="0" y="0"/>
            <a:chExt cx="4367449" cy="1088787"/>
          </a:xfrm>
        </p:grpSpPr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911BB2C9-E1A6-05CD-3A1E-4EA1D2778C03}"/>
                </a:ext>
              </a:extLst>
            </p:cNvPr>
            <p:cNvSpPr txBox="1"/>
            <p:nvPr/>
          </p:nvSpPr>
          <p:spPr>
            <a:xfrm>
              <a:off x="1185862" y="776287"/>
              <a:ext cx="18121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9%</a:t>
              </a:r>
            </a:p>
          </p:txBody>
        </p:sp>
        <p:sp>
          <p:nvSpPr>
            <p:cNvPr id="17" name="TextBox 3">
              <a:extLst>
                <a:ext uri="{FF2B5EF4-FFF2-40B4-BE49-F238E27FC236}">
                  <a16:creationId xmlns:a16="http://schemas.microsoft.com/office/drawing/2014/main" id="{B125769D-1DA6-0E6E-55B3-36536A523536}"/>
                </a:ext>
              </a:extLst>
            </p:cNvPr>
            <p:cNvSpPr txBox="1"/>
            <p:nvPr/>
          </p:nvSpPr>
          <p:spPr>
            <a:xfrm>
              <a:off x="1479946" y="758428"/>
              <a:ext cx="181214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9%</a:t>
              </a:r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6940E5F7-5FE4-5AD4-1B7B-6057036856D9}"/>
                </a:ext>
              </a:extLst>
            </p:cNvPr>
            <p:cNvSpPr txBox="1"/>
            <p:nvPr/>
          </p:nvSpPr>
          <p:spPr>
            <a:xfrm>
              <a:off x="1746646" y="739378"/>
              <a:ext cx="257414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11%</a:t>
              </a:r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5B93A28E-7FCC-B290-EF40-81ED92BA1477}"/>
                </a:ext>
              </a:extLst>
            </p:cNvPr>
            <p:cNvSpPr txBox="1"/>
            <p:nvPr/>
          </p:nvSpPr>
          <p:spPr>
            <a:xfrm>
              <a:off x="2032396" y="727472"/>
              <a:ext cx="265748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13%</a:t>
              </a: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A370F2D6-6EAF-B01C-77DE-512BF19D73FC}"/>
                </a:ext>
              </a:extLst>
            </p:cNvPr>
            <p:cNvSpPr txBox="1"/>
            <p:nvPr/>
          </p:nvSpPr>
          <p:spPr>
            <a:xfrm>
              <a:off x="2337196" y="703659"/>
              <a:ext cx="313373" cy="193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13%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4940D305-C1AC-B8D3-D16E-48F73D594784}"/>
                </a:ext>
              </a:extLst>
            </p:cNvPr>
            <p:cNvSpPr txBox="1"/>
            <p:nvPr/>
          </p:nvSpPr>
          <p:spPr>
            <a:xfrm>
              <a:off x="2628900" y="697706"/>
              <a:ext cx="250270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15%</a:t>
              </a: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06DDCA78-FE8C-1A5F-545E-1089B310FFE6}"/>
                </a:ext>
              </a:extLst>
            </p:cNvPr>
            <p:cNvSpPr txBox="1"/>
            <p:nvPr/>
          </p:nvSpPr>
          <p:spPr>
            <a:xfrm>
              <a:off x="2939652" y="660797"/>
              <a:ext cx="215742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15%</a:t>
              </a:r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613328CB-6459-8039-FADD-2BB1E051C79B}"/>
                </a:ext>
              </a:extLst>
            </p:cNvPr>
            <p:cNvSpPr txBox="1"/>
            <p:nvPr/>
          </p:nvSpPr>
          <p:spPr>
            <a:xfrm>
              <a:off x="3240880" y="559593"/>
              <a:ext cx="218123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23%</a:t>
              </a: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13347B31-20AB-A848-09AC-6ED828C2550A}"/>
                </a:ext>
              </a:extLst>
            </p:cNvPr>
            <p:cNvSpPr txBox="1"/>
            <p:nvPr/>
          </p:nvSpPr>
          <p:spPr>
            <a:xfrm>
              <a:off x="3534965" y="559593"/>
              <a:ext cx="258604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25%</a:t>
              </a:r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5B32DC01-0EA1-79E5-7CF3-FD8CAD050568}"/>
                </a:ext>
              </a:extLst>
            </p:cNvPr>
            <p:cNvSpPr txBox="1"/>
            <p:nvPr/>
          </p:nvSpPr>
          <p:spPr>
            <a:xfrm>
              <a:off x="3827858" y="19049"/>
              <a:ext cx="246698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39%</a:t>
              </a:r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1035185E-5276-9280-957B-5B3536158977}"/>
                </a:ext>
              </a:extLst>
            </p:cNvPr>
            <p:cNvSpPr txBox="1"/>
            <p:nvPr/>
          </p:nvSpPr>
          <p:spPr>
            <a:xfrm>
              <a:off x="4131468" y="0"/>
              <a:ext cx="235982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45%</a:t>
              </a:r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F4E66647-7B46-A207-659B-EA2579232D82}"/>
                </a:ext>
              </a:extLst>
            </p:cNvPr>
            <p:cNvSpPr txBox="1"/>
            <p:nvPr/>
          </p:nvSpPr>
          <p:spPr>
            <a:xfrm>
              <a:off x="875109" y="794147"/>
              <a:ext cx="181214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700" b="1"/>
              </a:lvl1pPr>
            </a:lstStyle>
            <a:p>
              <a:r>
                <a:t>6%</a:t>
              </a:r>
            </a:p>
          </p:txBody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4D1C40BC-A736-DAD7-06A6-800EC59AE143}"/>
                </a:ext>
              </a:extLst>
            </p:cNvPr>
            <p:cNvSpPr txBox="1"/>
            <p:nvPr/>
          </p:nvSpPr>
          <p:spPr>
            <a:xfrm>
              <a:off x="589358" y="807243"/>
              <a:ext cx="18240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600" b="1"/>
              </a:lvl1pPr>
            </a:lstStyle>
            <a:p>
              <a:r>
                <a:t>4%</a:t>
              </a:r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AA169183-A3EB-680B-A749-25CD57108E6F}"/>
                </a:ext>
              </a:extLst>
            </p:cNvPr>
            <p:cNvSpPr txBox="1"/>
            <p:nvPr/>
          </p:nvSpPr>
          <p:spPr>
            <a:xfrm>
              <a:off x="286940" y="804862"/>
              <a:ext cx="181214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600" b="1"/>
              </a:lvl1pPr>
            </a:lstStyle>
            <a:p>
              <a:r>
                <a:t>4%</a:t>
              </a:r>
            </a:p>
          </p:txBody>
        </p:sp>
        <p:sp>
          <p:nvSpPr>
            <p:cNvPr id="30" name="TextBox 17">
              <a:extLst>
                <a:ext uri="{FF2B5EF4-FFF2-40B4-BE49-F238E27FC236}">
                  <a16:creationId xmlns:a16="http://schemas.microsoft.com/office/drawing/2014/main" id="{72E1571A-0A08-E2D8-0CC4-2484FF0B73B9}"/>
                </a:ext>
              </a:extLst>
            </p:cNvPr>
            <p:cNvSpPr txBox="1"/>
            <p:nvPr/>
          </p:nvSpPr>
          <p:spPr>
            <a:xfrm>
              <a:off x="0" y="807243"/>
              <a:ext cx="18121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600" b="1"/>
              </a:lvl1pPr>
            </a:lstStyle>
            <a:p>
              <a:r>
                <a:t>4%</a:t>
              </a:r>
            </a:p>
          </p:txBody>
        </p:sp>
      </p:grpSp>
      <p:sp>
        <p:nvSpPr>
          <p:cNvPr id="31" name="TextBox 2">
            <a:extLst>
              <a:ext uri="{FF2B5EF4-FFF2-40B4-BE49-F238E27FC236}">
                <a16:creationId xmlns:a16="http://schemas.microsoft.com/office/drawing/2014/main" id="{A1CADDD4-0902-C35C-03BF-E3F959FCF866}"/>
              </a:ext>
            </a:extLst>
          </p:cNvPr>
          <p:cNvSpPr txBox="1"/>
          <p:nvPr/>
        </p:nvSpPr>
        <p:spPr>
          <a:xfrm>
            <a:off x="2788919" y="1680244"/>
            <a:ext cx="6366512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300" cap="small">
                <a:solidFill>
                  <a:srgbClr val="FFCC00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rPr dirty="0"/>
              <a:t>AVERAGE WAIT TIME  </a:t>
            </a:r>
            <a:br>
              <a:rPr dirty="0"/>
            </a:br>
            <a:r>
              <a:rPr dirty="0">
                <a:solidFill>
                  <a:srgbClr val="000000"/>
                </a:solidFill>
              </a:rPr>
              <a:t>ALL CLUSTERS</a:t>
            </a:r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7FB998E6-4F08-0B54-E554-0F9270864791}"/>
              </a:ext>
            </a:extLst>
          </p:cNvPr>
          <p:cNvSpPr txBox="1"/>
          <p:nvPr/>
        </p:nvSpPr>
        <p:spPr>
          <a:xfrm rot="16200000">
            <a:off x="2206563" y="4355102"/>
            <a:ext cx="98964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3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MMinutes</a:t>
            </a:r>
          </a:p>
        </p:txBody>
      </p:sp>
      <p:graphicFrame>
        <p:nvGraphicFramePr>
          <p:cNvPr id="33" name="Chart 33">
            <a:extLst>
              <a:ext uri="{FF2B5EF4-FFF2-40B4-BE49-F238E27FC236}">
                <a16:creationId xmlns:a16="http://schemas.microsoft.com/office/drawing/2014/main" id="{6FB75561-4A82-039A-B7D9-51AFD53E5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663399"/>
              </p:ext>
            </p:extLst>
          </p:nvPr>
        </p:nvGraphicFramePr>
        <p:xfrm>
          <a:off x="2900614" y="2914129"/>
          <a:ext cx="6088469" cy="3378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Up Arrow 1">
            <a:extLst>
              <a:ext uri="{FF2B5EF4-FFF2-40B4-BE49-F238E27FC236}">
                <a16:creationId xmlns:a16="http://schemas.microsoft.com/office/drawing/2014/main" id="{EE92DDD4-3C9C-6605-94BE-FB65D2A9A4AD}"/>
              </a:ext>
            </a:extLst>
          </p:cNvPr>
          <p:cNvSpPr/>
          <p:nvPr/>
        </p:nvSpPr>
        <p:spPr>
          <a:xfrm>
            <a:off x="3836215" y="2962559"/>
            <a:ext cx="292849" cy="164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4C7FB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>
                    <a:lumOff val="44000"/>
                  </a:schemeClr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5" name="Up Arrow 35">
            <a:extLst>
              <a:ext uri="{FF2B5EF4-FFF2-40B4-BE49-F238E27FC236}">
                <a16:creationId xmlns:a16="http://schemas.microsoft.com/office/drawing/2014/main" id="{DED5280B-02B7-1FC5-F69B-AB8D11E29B50}"/>
              </a:ext>
            </a:extLst>
          </p:cNvPr>
          <p:cNvSpPr/>
          <p:nvPr/>
        </p:nvSpPr>
        <p:spPr>
          <a:xfrm>
            <a:off x="3086100" y="2888728"/>
            <a:ext cx="298848" cy="167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3D6AA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/>
            </a:pPr>
            <a:endParaRPr/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40CA8F0A-E4C5-9C42-913D-39C6663D9DBE}"/>
              </a:ext>
            </a:extLst>
          </p:cNvPr>
          <p:cNvSpPr txBox="1"/>
          <p:nvPr/>
        </p:nvSpPr>
        <p:spPr>
          <a:xfrm>
            <a:off x="2939179" y="2737520"/>
            <a:ext cx="444104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800" b="1">
                <a:solidFill>
                  <a:srgbClr val="FFCC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dirty="0"/>
              <a:t>206</a:t>
            </a:r>
          </a:p>
        </p:txBody>
      </p:sp>
      <p:sp>
        <p:nvSpPr>
          <p:cNvPr id="37" name="Up Arrow 31">
            <a:extLst>
              <a:ext uri="{FF2B5EF4-FFF2-40B4-BE49-F238E27FC236}">
                <a16:creationId xmlns:a16="http://schemas.microsoft.com/office/drawing/2014/main" id="{E6B72E67-4F32-B3C4-C161-30E8C80B294C}"/>
              </a:ext>
            </a:extLst>
          </p:cNvPr>
          <p:cNvSpPr/>
          <p:nvPr/>
        </p:nvSpPr>
        <p:spPr>
          <a:xfrm>
            <a:off x="3464719" y="2938736"/>
            <a:ext cx="292895" cy="173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6200" y="1080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10800"/>
                </a:lnTo>
                <a:close/>
              </a:path>
            </a:pathLst>
          </a:custGeom>
          <a:solidFill>
            <a:srgbClr val="4478B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/>
            </a:pPr>
            <a:endParaRPr/>
          </a:p>
        </p:txBody>
      </p:sp>
      <p:sp>
        <p:nvSpPr>
          <p:cNvPr id="38" name="TextBox 36">
            <a:extLst>
              <a:ext uri="{FF2B5EF4-FFF2-40B4-BE49-F238E27FC236}">
                <a16:creationId xmlns:a16="http://schemas.microsoft.com/office/drawing/2014/main" id="{459E687F-6A22-C1AA-CF9C-286BA2771EB9}"/>
              </a:ext>
            </a:extLst>
          </p:cNvPr>
          <p:cNvSpPr txBox="1"/>
          <p:nvPr/>
        </p:nvSpPr>
        <p:spPr>
          <a:xfrm>
            <a:off x="3531870" y="2783954"/>
            <a:ext cx="258605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00" b="1">
                <a:solidFill>
                  <a:srgbClr val="FFCC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83</a:t>
            </a: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4239E8F5-3417-B66F-AD6D-9CED43102929}"/>
              </a:ext>
            </a:extLst>
          </p:cNvPr>
          <p:cNvSpPr txBox="1"/>
          <p:nvPr/>
        </p:nvSpPr>
        <p:spPr>
          <a:xfrm>
            <a:off x="3903345" y="2819671"/>
            <a:ext cx="258605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00" b="1">
                <a:solidFill>
                  <a:srgbClr val="FFCC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850095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50FACA-02C6-9A92-34CF-C74BE94A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You Cost-Effective?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EAA38F-9465-E250-340F-BC8E516A7D1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Why don’t you use the cloud?</a:t>
            </a:r>
          </a:p>
          <a:p>
            <a:r>
              <a:rPr lang="en-US" dirty="0"/>
              <a:t>Didn’t you </a:t>
            </a:r>
            <a:r>
              <a:rPr lang="en-US" b="1" dirty="0"/>
              <a:t>just</a:t>
            </a:r>
            <a:r>
              <a:rPr lang="en-US" dirty="0"/>
              <a:t> buy an HPC system?</a:t>
            </a:r>
          </a:p>
          <a:p>
            <a:r>
              <a:rPr lang="en-US" dirty="0"/>
              <a:t>How is this different than the other thing you just got?</a:t>
            </a:r>
          </a:p>
          <a:p>
            <a:pPr lvl="1"/>
            <a:r>
              <a:rPr lang="en-US" dirty="0"/>
              <a:t>… or that INSERT PEER HERE just got?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47702-70BD-261D-10FD-BB4C4F941E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Variations of these questions include:</a:t>
            </a:r>
          </a:p>
        </p:txBody>
      </p:sp>
      <p:pic>
        <p:nvPicPr>
          <p:cNvPr id="2050" name="Picture 2" descr="LEGO accountant | May 19th is National Accounting Day. Due d… | Flickr">
            <a:extLst>
              <a:ext uri="{FF2B5EF4-FFF2-40B4-BE49-F238E27FC236}">
                <a16:creationId xmlns:a16="http://schemas.microsoft.com/office/drawing/2014/main" id="{335B578C-7147-BF02-9C20-5F36CBD1965C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1703784"/>
            <a:ext cx="5426075" cy="406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798F2A-5D83-FD91-CA51-772084DB07CE}"/>
              </a:ext>
            </a:extLst>
          </p:cNvPr>
          <p:cNvSpPr txBox="1"/>
          <p:nvPr/>
        </p:nvSpPr>
        <p:spPr>
          <a:xfrm>
            <a:off x="6308725" y="5825312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www.flickr.com</a:t>
            </a:r>
            <a:r>
              <a:rPr lang="en-US" sz="1000" dirty="0"/>
              <a:t>/photos/85567416@N03/14224208945</a:t>
            </a:r>
          </a:p>
        </p:txBody>
      </p:sp>
    </p:spTree>
    <p:extLst>
      <p:ext uri="{BB962C8B-B14F-4D97-AF65-F5344CB8AC3E}">
        <p14:creationId xmlns:p14="http://schemas.microsoft.com/office/powerpoint/2010/main" val="726199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A24A6D-DD49-0DDE-65DE-CE11E608D0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Our model is more cost effective than commercial cloud (2019)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76345-F960-BA61-969A-DB77661BED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D05AA-C77C-7F7A-9E86-DF966097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CFO and Faculty:</a:t>
            </a:r>
          </a:p>
        </p:txBody>
      </p:sp>
      <p:pic>
        <p:nvPicPr>
          <p:cNvPr id="6" name="Picture 4" descr="Picture 4">
            <a:extLst>
              <a:ext uri="{FF2B5EF4-FFF2-40B4-BE49-F238E27FC236}">
                <a16:creationId xmlns:a16="http://schemas.microsoft.com/office/drawing/2014/main" id="{A8DC3417-827F-FECB-2489-9BC0521A8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023" y="1543323"/>
            <a:ext cx="7235208" cy="52465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458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7D9D15-CA7D-C646-3C83-741BFE93CD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Each iteration gets us more capability per dollar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888E3-FB13-BF61-D099-C24A9856E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5E8FCE-29E6-E5C7-AB4F-FCC24A20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CFO, and Faculty:</a:t>
            </a:r>
          </a:p>
        </p:txBody>
      </p:sp>
      <p:pic>
        <p:nvPicPr>
          <p:cNvPr id="6" name="Picture 4" descr="Picture 4">
            <a:extLst>
              <a:ext uri="{FF2B5EF4-FFF2-40B4-BE49-F238E27FC236}">
                <a16:creationId xmlns:a16="http://schemas.microsoft.com/office/drawing/2014/main" id="{9FB50CFB-0ADC-D2C3-52B4-88CE0759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86" y="1408951"/>
            <a:ext cx="7324345" cy="53141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41147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CD2C2C-6B1A-2338-84C6-6A9EF400A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understand our sales data well enough to plan our lifecycle needs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139CF-1F42-C5A1-CDDB-101F539D8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25B023-D31E-2FB9-E7EF-75161DC8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All, but mostly CIO and CFO:</a:t>
            </a:r>
          </a:p>
        </p:txBody>
      </p:sp>
      <p:pic>
        <p:nvPicPr>
          <p:cNvPr id="6" name="Picture 7" descr="Picture 7">
            <a:extLst>
              <a:ext uri="{FF2B5EF4-FFF2-40B4-BE49-F238E27FC236}">
                <a16:creationId xmlns:a16="http://schemas.microsoft.com/office/drawing/2014/main" id="{0B4BD53C-F0C2-BECA-1CD2-BE771730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93" y="1514839"/>
            <a:ext cx="7500938" cy="51041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4479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BC943B-F545-F4BA-2939-1374EF85B06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7907C3-C21B-5A6F-E200-5AC4A17A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CIO and CFO: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8FF33-5E74-A4A8-3EF3-BCD203D025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understand our sales and usage patterns well enough to plan our lifecycle needs</a:t>
            </a:r>
            <a:endParaRPr lang="en-US" dirty="0"/>
          </a:p>
        </p:txBody>
      </p:sp>
      <p:pic>
        <p:nvPicPr>
          <p:cNvPr id="6" name="Picture 4" descr="Picture 4">
            <a:extLst>
              <a:ext uri="{FF2B5EF4-FFF2-40B4-BE49-F238E27FC236}">
                <a16:creationId xmlns:a16="http://schemas.microsoft.com/office/drawing/2014/main" id="{2722497B-8B12-C3AD-9754-FF2A08C1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78" y="1592995"/>
            <a:ext cx="8846844" cy="4880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1888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50FACA-02C6-9A92-34CF-C74BE94A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You a Partner?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EAA38F-9465-E250-340F-BC8E516A7D1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Project has to be part of University’s strategic direction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Work out priorities with the VPR</a:t>
            </a:r>
          </a:p>
          <a:p>
            <a:r>
              <a:rPr lang="en-US" dirty="0"/>
              <a:t>Extra points for interdisciplinary projects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Consistent with Purdue strategic directions</a:t>
            </a:r>
          </a:p>
          <a:p>
            <a:r>
              <a:rPr lang="en-US" dirty="0"/>
              <a:t>Funding potential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Two approaches to proposals</a:t>
            </a:r>
          </a:p>
          <a:p>
            <a:r>
              <a:rPr lang="en-US" dirty="0"/>
              <a:t>Both sides have something to gain (in each other’s critical path)  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In addition to monetary</a:t>
            </a:r>
          </a:p>
          <a:p>
            <a:r>
              <a:rPr lang="en-US" dirty="0"/>
              <a:t>Project should be innovative</a:t>
            </a:r>
          </a:p>
          <a:p>
            <a:r>
              <a:rPr lang="en-US" dirty="0"/>
              <a:t>Write it down (project management)</a:t>
            </a:r>
          </a:p>
          <a:p>
            <a:r>
              <a:rPr lang="en-US" dirty="0"/>
              <a:t>Resources (have done loss leaders but…)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Loss leaders early to establish credibility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47702-70BD-261D-10FD-BB4C4F941E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From Purdue’s 2002 IT Strategic Plan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A061E-3B17-1B08-3B7C-6CAB643FCE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610C2F-DAC1-81AD-30B7-AE194E38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628" y="2595493"/>
            <a:ext cx="3568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AC0568-8FF5-680B-0D5E-ED3E55F6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263" y="215900"/>
            <a:ext cx="6662737" cy="51454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BC60D3D-43F1-7540-DD95-9CBF2C1C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Problem: finding investment for your Campus CI?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A99EF4-7A3D-D596-A3CA-05911185D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1731617"/>
          </a:xfrm>
        </p:spPr>
        <p:txBody>
          <a:bodyPr/>
          <a:lstStyle/>
          <a:p>
            <a:r>
              <a:rPr lang="en-US" dirty="0"/>
              <a:t>The federal government has several programs to consider.. NSF CC* is excellent for campus resources.</a:t>
            </a:r>
          </a:p>
          <a:p>
            <a:endParaRPr lang="en-US" dirty="0"/>
          </a:p>
          <a:p>
            <a:r>
              <a:rPr lang="en-US" dirty="0"/>
              <a:t>Also MRI, instrumentation programs from NIH (S10), DOD (DURIP),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4CF12-F8ED-F9B5-D2E3-8A9E881601C2}"/>
              </a:ext>
            </a:extLst>
          </p:cNvPr>
          <p:cNvSpPr txBox="1"/>
          <p:nvPr/>
        </p:nvSpPr>
        <p:spPr>
          <a:xfrm>
            <a:off x="457202" y="3960518"/>
            <a:ext cx="412591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B1B1B"/>
                </a:solidFill>
                <a:effectLst/>
                <a:latin typeface="Open Sans" panose="020F0502020204030204" pitchFamily="34" charset="0"/>
              </a:rPr>
              <a:t>“The proposal is expected to document long term commitment to operations and maintenance (O&amp;M) past the lifetime of the award - or describe the strategy for sustaining availability of the resource.”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54431-16DD-BDDA-0D4A-A19C62096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0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993ED1-008F-663A-2D0D-41DC2225E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We are active partners with faculty on research projects, and an enabler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ABDD71-497C-1B55-60D6-C58130A014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9BE1-5577-1B8C-6B7F-E880D7ED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Faculty and Academic Leaders</a:t>
            </a:r>
          </a:p>
        </p:txBody>
      </p:sp>
      <p:graphicFrame>
        <p:nvGraphicFramePr>
          <p:cNvPr id="8" name="Contracts and Grants Awarded*">
            <a:extLst>
              <a:ext uri="{FF2B5EF4-FFF2-40B4-BE49-F238E27FC236}">
                <a16:creationId xmlns:a16="http://schemas.microsoft.com/office/drawing/2014/main" id="{67646655-4D59-FDDC-5471-9A8CD385B7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9293828"/>
              </p:ext>
            </p:extLst>
          </p:nvPr>
        </p:nvGraphicFramePr>
        <p:xfrm>
          <a:off x="2269017" y="2098887"/>
          <a:ext cx="7987812" cy="3675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$862,011">
            <a:extLst>
              <a:ext uri="{FF2B5EF4-FFF2-40B4-BE49-F238E27FC236}">
                <a16:creationId xmlns:a16="http://schemas.microsoft.com/office/drawing/2014/main" id="{9D0295CF-4527-1656-3497-ADA38D227E88}"/>
              </a:ext>
            </a:extLst>
          </p:cNvPr>
          <p:cNvSpPr txBox="1"/>
          <p:nvPr/>
        </p:nvSpPr>
        <p:spPr>
          <a:xfrm>
            <a:off x="3373146" y="4280711"/>
            <a:ext cx="976833" cy="39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59" tIns="22859" rIns="22859" bIns="22859"/>
          <a:lstStyle>
            <a:lvl1pPr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rPr sz="900">
                <a:latin typeface="Times New Roman"/>
                <a:ea typeface="Times New Roman"/>
                <a:cs typeface="Times New Roman"/>
                <a:sym typeface="Times New Roman"/>
              </a:rPr>
              <a:t>$862,011</a:t>
            </a:r>
          </a:p>
        </p:txBody>
      </p:sp>
      <p:sp>
        <p:nvSpPr>
          <p:cNvPr id="10" name="$1,320,000">
            <a:extLst>
              <a:ext uri="{FF2B5EF4-FFF2-40B4-BE49-F238E27FC236}">
                <a16:creationId xmlns:a16="http://schemas.microsoft.com/office/drawing/2014/main" id="{9AC5879E-C64E-FFC0-860D-DE5A5981F936}"/>
              </a:ext>
            </a:extLst>
          </p:cNvPr>
          <p:cNvSpPr txBox="1"/>
          <p:nvPr/>
        </p:nvSpPr>
        <p:spPr>
          <a:xfrm>
            <a:off x="5057795" y="4175342"/>
            <a:ext cx="1245847" cy="373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59" tIns="22859" rIns="22859" bIns="22859"/>
          <a:lstStyle>
            <a:lvl1pPr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rPr sz="900">
                <a:latin typeface="Times New Roman"/>
                <a:ea typeface="Times New Roman"/>
                <a:cs typeface="Times New Roman"/>
                <a:sym typeface="Times New Roman"/>
              </a:rPr>
              <a:t>$1,320,000</a:t>
            </a:r>
          </a:p>
        </p:txBody>
      </p:sp>
      <p:sp>
        <p:nvSpPr>
          <p:cNvPr id="11" name="$10,748,181">
            <a:extLst>
              <a:ext uri="{FF2B5EF4-FFF2-40B4-BE49-F238E27FC236}">
                <a16:creationId xmlns:a16="http://schemas.microsoft.com/office/drawing/2014/main" id="{5EC1AC7C-828B-897E-FE58-BA6BAC67351A}"/>
              </a:ext>
            </a:extLst>
          </p:cNvPr>
          <p:cNvSpPr txBox="1"/>
          <p:nvPr/>
        </p:nvSpPr>
        <p:spPr>
          <a:xfrm>
            <a:off x="6729214" y="2338574"/>
            <a:ext cx="1466351" cy="324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59" tIns="22859" rIns="22859" bIns="22859"/>
          <a:lstStyle>
            <a:lvl1pPr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rPr sz="900">
                <a:latin typeface="Times New Roman"/>
                <a:ea typeface="Times New Roman"/>
                <a:cs typeface="Times New Roman"/>
                <a:sym typeface="Times New Roman"/>
              </a:rPr>
              <a:t>$10,748,181</a:t>
            </a:r>
          </a:p>
        </p:txBody>
      </p:sp>
      <p:sp>
        <p:nvSpPr>
          <p:cNvPr id="12" name="$7,176,556">
            <a:extLst>
              <a:ext uri="{FF2B5EF4-FFF2-40B4-BE49-F238E27FC236}">
                <a16:creationId xmlns:a16="http://schemas.microsoft.com/office/drawing/2014/main" id="{97FD8C6B-7AFC-7BDD-5C6D-442057601A36}"/>
              </a:ext>
            </a:extLst>
          </p:cNvPr>
          <p:cNvSpPr txBox="1"/>
          <p:nvPr/>
        </p:nvSpPr>
        <p:spPr>
          <a:xfrm>
            <a:off x="8605701" y="2931273"/>
            <a:ext cx="1525887" cy="433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59" tIns="22859" rIns="22859" bIns="22859"/>
          <a:lstStyle>
            <a:lvl1pPr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rPr sz="900">
                <a:latin typeface="Times New Roman"/>
                <a:ea typeface="Times New Roman"/>
                <a:cs typeface="Times New Roman"/>
                <a:sym typeface="Times New Roman"/>
              </a:rPr>
              <a:t>$7,176,556</a:t>
            </a:r>
          </a:p>
        </p:txBody>
      </p:sp>
      <p:sp>
        <p:nvSpPr>
          <p:cNvPr id="13" name="*Includes total amount of grants that have an ITaP PI/Co-PI.">
            <a:extLst>
              <a:ext uri="{FF2B5EF4-FFF2-40B4-BE49-F238E27FC236}">
                <a16:creationId xmlns:a16="http://schemas.microsoft.com/office/drawing/2014/main" id="{625855A1-EDB1-9609-823A-7CF61F122C59}"/>
              </a:ext>
            </a:extLst>
          </p:cNvPr>
          <p:cNvSpPr txBox="1"/>
          <p:nvPr/>
        </p:nvSpPr>
        <p:spPr>
          <a:xfrm>
            <a:off x="2269017" y="5790708"/>
            <a:ext cx="8451910" cy="368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859" tIns="22859" rIns="22859" bIns="22859"/>
          <a:lstStyle>
            <a:lvl1pPr>
              <a:defRPr sz="9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000">
                <a:latin typeface="Arial"/>
                <a:ea typeface="Arial"/>
                <a:cs typeface="Arial"/>
                <a:sym typeface="Arial"/>
              </a:defRPr>
            </a:pP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*Includes total amount of grants that have an </a:t>
            </a:r>
            <a:r>
              <a:rPr sz="900" dirty="0" err="1">
                <a:latin typeface="Times New Roman"/>
                <a:ea typeface="Times New Roman"/>
                <a:cs typeface="Times New Roman"/>
                <a:sym typeface="Times New Roman"/>
              </a:rPr>
              <a:t>ITaP</a:t>
            </a:r>
            <a:r>
              <a:rPr sz="900" dirty="0">
                <a:latin typeface="Times New Roman"/>
                <a:ea typeface="Times New Roman"/>
                <a:cs typeface="Times New Roman"/>
                <a:sym typeface="Times New Roman"/>
              </a:rPr>
              <a:t> PI/Co-PI.</a:t>
            </a:r>
          </a:p>
        </p:txBody>
      </p:sp>
    </p:spTree>
    <p:extLst>
      <p:ext uri="{BB962C8B-B14F-4D97-AF65-F5344CB8AC3E}">
        <p14:creationId xmlns:p14="http://schemas.microsoft.com/office/powerpoint/2010/main" val="394319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C2392A-4A7E-F469-AE7C-A487F799BB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Our partners cite our center as necessary to their proposals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48474-6D67-3D97-5F1C-0E8E16F6C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356304-BFFB-E0DF-C7B1-A73F7A96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Faculty and Academic Leaders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68688-ED12-0841-73A9-1F0D61BB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1320051"/>
            <a:ext cx="7518400" cy="54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6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35F5C5-7817-CD96-76D2-097BCC14DF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An increasingly large proportion of the research dollars go to users of HPC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4B6A3-4488-14F4-4A3F-81D8F8BE5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A259F6-850D-4081-79CA-B54C8817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Faculty, Academic Leaders, CFO</a:t>
            </a:r>
          </a:p>
        </p:txBody>
      </p:sp>
      <p:graphicFrame>
        <p:nvGraphicFramePr>
          <p:cNvPr id="6" name="Chart 1">
            <a:extLst>
              <a:ext uri="{FF2B5EF4-FFF2-40B4-BE49-F238E27FC236}">
                <a16:creationId xmlns:a16="http://schemas.microsoft.com/office/drawing/2014/main" id="{08F02976-FAF4-8E04-AA33-A8A0E41190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940925"/>
              </p:ext>
            </p:extLst>
          </p:nvPr>
        </p:nvGraphicFramePr>
        <p:xfrm>
          <a:off x="2696633" y="2925653"/>
          <a:ext cx="6704026" cy="3295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1">
            <a:extLst>
              <a:ext uri="{FF2B5EF4-FFF2-40B4-BE49-F238E27FC236}">
                <a16:creationId xmlns:a16="http://schemas.microsoft.com/office/drawing/2014/main" id="{71FB5584-CE65-0746-DFFB-C469942C5731}"/>
              </a:ext>
            </a:extLst>
          </p:cNvPr>
          <p:cNvSpPr txBox="1"/>
          <p:nvPr/>
        </p:nvSpPr>
        <p:spPr>
          <a:xfrm>
            <a:off x="4484357" y="5656155"/>
            <a:ext cx="541379" cy="342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dirty="0"/>
              <a:t>23%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ADD4E2F-C0D4-FDB7-E748-B2AD550C6899}"/>
              </a:ext>
            </a:extLst>
          </p:cNvPr>
          <p:cNvSpPr txBox="1"/>
          <p:nvPr/>
        </p:nvSpPr>
        <p:spPr>
          <a:xfrm>
            <a:off x="5792100" y="5656155"/>
            <a:ext cx="658253" cy="342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dirty="0"/>
              <a:t>25%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23B7955-329B-4CAD-155A-E173001F2A48}"/>
              </a:ext>
            </a:extLst>
          </p:cNvPr>
          <p:cNvSpPr txBox="1"/>
          <p:nvPr/>
        </p:nvSpPr>
        <p:spPr>
          <a:xfrm>
            <a:off x="6937666" y="5656122"/>
            <a:ext cx="658254" cy="342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>
              <a:defRPr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dirty="0"/>
              <a:t>39%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53DDBEC-3B56-20FA-7138-852A230F135D}"/>
              </a:ext>
            </a:extLst>
          </p:cNvPr>
          <p:cNvSpPr txBox="1"/>
          <p:nvPr/>
        </p:nvSpPr>
        <p:spPr>
          <a:xfrm>
            <a:off x="2712719" y="1673155"/>
            <a:ext cx="6766561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300" b="1" cap="small">
                <a:solidFill>
                  <a:srgbClr val="336699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 </a:t>
            </a:r>
            <a:r>
              <a:rPr>
                <a:solidFill>
                  <a:srgbClr val="339933"/>
                </a:solidFill>
              </a:rPr>
              <a:t>Percentage of research awards involving High Performance Computing</a:t>
            </a:r>
          </a:p>
        </p:txBody>
      </p:sp>
    </p:spTree>
    <p:extLst>
      <p:ext uri="{BB962C8B-B14F-4D97-AF65-F5344CB8AC3E}">
        <p14:creationId xmlns:p14="http://schemas.microsoft.com/office/powerpoint/2010/main" val="2229134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C0A8BE-7F42-C109-1C38-33BECABD0C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An increasingly large proportion of the research dollars go to users of HPC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96290-AAED-4C14-3464-A4AC46E866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1AAAF6-00D5-22CC-6E52-764C96B0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Faculty, Academic Leaders, CFO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46508143-EC23-DAC2-2190-602850D7D95E}"/>
              </a:ext>
            </a:extLst>
          </p:cNvPr>
          <p:cNvSpPr txBox="1"/>
          <p:nvPr/>
        </p:nvSpPr>
        <p:spPr>
          <a:xfrm>
            <a:off x="2984762" y="1308600"/>
            <a:ext cx="6963469" cy="857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ts val="3000"/>
              </a:lnSpc>
              <a:defRPr sz="3000" cap="small"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PERCENTAGE OF AWARDS TO </a:t>
            </a:r>
          </a:p>
          <a:p>
            <a:pPr>
              <a:lnSpc>
                <a:spcPts val="3000"/>
              </a:lnSpc>
              <a:defRPr sz="3000" cap="small">
                <a:solidFill>
                  <a:srgbClr val="E88B31"/>
                </a:solidFill>
                <a:latin typeface="Arial Narrow"/>
                <a:ea typeface="Arial Narrow"/>
                <a:cs typeface="Arial Narrow"/>
                <a:sym typeface="Arial Narrow"/>
              </a:defRPr>
            </a:pPr>
            <a:r>
              <a:t>HIGH-PERFORMANCE COMPUTING USERS</a:t>
            </a:r>
          </a:p>
        </p:txBody>
      </p:sp>
      <p:graphicFrame>
        <p:nvGraphicFramePr>
          <p:cNvPr id="8" name="Chart 8">
            <a:extLst>
              <a:ext uri="{FF2B5EF4-FFF2-40B4-BE49-F238E27FC236}">
                <a16:creationId xmlns:a16="http://schemas.microsoft.com/office/drawing/2014/main" id="{970A740C-2AE0-DAFE-7312-3F84518D2C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558982"/>
              </p:ext>
            </p:extLst>
          </p:nvPr>
        </p:nvGraphicFramePr>
        <p:xfrm>
          <a:off x="2650530" y="2074336"/>
          <a:ext cx="6878875" cy="4470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1">
            <a:extLst>
              <a:ext uri="{FF2B5EF4-FFF2-40B4-BE49-F238E27FC236}">
                <a16:creationId xmlns:a16="http://schemas.microsoft.com/office/drawing/2014/main" id="{A42D8ECF-C850-FE53-E0C4-10797EA09E8F}"/>
              </a:ext>
            </a:extLst>
          </p:cNvPr>
          <p:cNvSpPr txBox="1"/>
          <p:nvPr/>
        </p:nvSpPr>
        <p:spPr>
          <a:xfrm>
            <a:off x="9191548" y="5617270"/>
            <a:ext cx="25665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rPr dirty="0"/>
              <a:t>32%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95A8EF4C-11B4-4148-3096-A1CBF3682D87}"/>
              </a:ext>
            </a:extLst>
          </p:cNvPr>
          <p:cNvSpPr txBox="1"/>
          <p:nvPr/>
        </p:nvSpPr>
        <p:spPr>
          <a:xfrm>
            <a:off x="8791498" y="5622269"/>
            <a:ext cx="25665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26%</a:t>
            </a:r>
          </a:p>
        </p:txBody>
      </p:sp>
      <p:sp>
        <p:nvSpPr>
          <p:cNvPr id="12" name="Slide Number Placeholder 80">
            <a:extLst>
              <a:ext uri="{FF2B5EF4-FFF2-40B4-BE49-F238E27FC236}">
                <a16:creationId xmlns:a16="http://schemas.microsoft.com/office/drawing/2014/main" id="{ED2DF394-015B-D9BD-EE67-BBB371B29B79}"/>
              </a:ext>
            </a:extLst>
          </p:cNvPr>
          <p:cNvSpPr txBox="1">
            <a:spLocks/>
          </p:cNvSpPr>
          <p:nvPr/>
        </p:nvSpPr>
        <p:spPr>
          <a:xfrm>
            <a:off x="8372672" y="5617271"/>
            <a:ext cx="337621" cy="170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23</a:t>
            </a:fld>
            <a:r>
              <a:rPr lang="en-US" dirty="0"/>
              <a:t>%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CF1F7587-D926-1973-014B-492860152DB0}"/>
              </a:ext>
            </a:extLst>
          </p:cNvPr>
          <p:cNvSpPr txBox="1"/>
          <p:nvPr/>
        </p:nvSpPr>
        <p:spPr>
          <a:xfrm>
            <a:off x="8029497" y="5618191"/>
            <a:ext cx="25665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27%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9CA24FD1-05D6-CF6E-1A00-6498DECE80E7}"/>
              </a:ext>
            </a:extLst>
          </p:cNvPr>
          <p:cNvSpPr txBox="1"/>
          <p:nvPr/>
        </p:nvSpPr>
        <p:spPr>
          <a:xfrm>
            <a:off x="7648499" y="5620397"/>
            <a:ext cx="256652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24%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49ABF600-2B5C-93BB-868F-240403D09243}"/>
              </a:ext>
            </a:extLst>
          </p:cNvPr>
          <p:cNvSpPr txBox="1"/>
          <p:nvPr/>
        </p:nvSpPr>
        <p:spPr>
          <a:xfrm>
            <a:off x="7275000" y="5622671"/>
            <a:ext cx="25665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21%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F02DC7DC-5023-7E2C-1DBB-0AED976BFBF4}"/>
              </a:ext>
            </a:extLst>
          </p:cNvPr>
          <p:cNvSpPr txBox="1"/>
          <p:nvPr/>
        </p:nvSpPr>
        <p:spPr>
          <a:xfrm>
            <a:off x="6880147" y="5618765"/>
            <a:ext cx="25665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20%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DFF8753A-67F2-3E30-FCDD-EDA41809E611}"/>
              </a:ext>
            </a:extLst>
          </p:cNvPr>
          <p:cNvSpPr txBox="1"/>
          <p:nvPr/>
        </p:nvSpPr>
        <p:spPr>
          <a:xfrm>
            <a:off x="6487426" y="5620397"/>
            <a:ext cx="25665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19%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F7D67D28-A8B5-ED92-B737-A6B2553D9AF8}"/>
              </a:ext>
            </a:extLst>
          </p:cNvPr>
          <p:cNvSpPr txBox="1"/>
          <p:nvPr/>
        </p:nvSpPr>
        <p:spPr>
          <a:xfrm>
            <a:off x="6106128" y="5618594"/>
            <a:ext cx="25665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19%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7AA438B1-0BB9-9B0A-0A49-48CC9BB54A93}"/>
              </a:ext>
            </a:extLst>
          </p:cNvPr>
          <p:cNvSpPr txBox="1"/>
          <p:nvPr/>
        </p:nvSpPr>
        <p:spPr>
          <a:xfrm>
            <a:off x="5732629" y="5618594"/>
            <a:ext cx="25665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13%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6E15ABFE-BA78-6099-F06A-DBC7BC887FB8}"/>
              </a:ext>
            </a:extLst>
          </p:cNvPr>
          <p:cNvSpPr txBox="1"/>
          <p:nvPr/>
        </p:nvSpPr>
        <p:spPr>
          <a:xfrm>
            <a:off x="5337099" y="5619580"/>
            <a:ext cx="256652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10%</a:t>
            </a: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983D53E2-3315-5900-3913-56707F9EE283}"/>
              </a:ext>
            </a:extLst>
          </p:cNvPr>
          <p:cNvSpPr txBox="1"/>
          <p:nvPr/>
        </p:nvSpPr>
        <p:spPr>
          <a:xfrm>
            <a:off x="4951171" y="5629193"/>
            <a:ext cx="25665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13%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52F09F92-5159-5BAD-B66D-371C357C5CC5}"/>
              </a:ext>
            </a:extLst>
          </p:cNvPr>
          <p:cNvSpPr txBox="1"/>
          <p:nvPr/>
        </p:nvSpPr>
        <p:spPr>
          <a:xfrm>
            <a:off x="4600499" y="5626102"/>
            <a:ext cx="214274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9%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5630E867-8DD3-8BAE-6A10-46D10FB82766}"/>
              </a:ext>
            </a:extLst>
          </p:cNvPr>
          <p:cNvSpPr txBox="1"/>
          <p:nvPr/>
        </p:nvSpPr>
        <p:spPr>
          <a:xfrm>
            <a:off x="4219499" y="5645154"/>
            <a:ext cx="21427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6%</a:t>
            </a: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B34E9438-774E-DA86-C8F1-5BC80A6D6194}"/>
              </a:ext>
            </a:extLst>
          </p:cNvPr>
          <p:cNvSpPr txBox="1"/>
          <p:nvPr/>
        </p:nvSpPr>
        <p:spPr>
          <a:xfrm>
            <a:off x="3844849" y="5657683"/>
            <a:ext cx="21427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5%</a:t>
            </a:r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E9F3B88D-71E3-F47B-A60B-901BE1B12E6B}"/>
              </a:ext>
            </a:extLst>
          </p:cNvPr>
          <p:cNvSpPr txBox="1"/>
          <p:nvPr/>
        </p:nvSpPr>
        <p:spPr>
          <a:xfrm>
            <a:off x="3432099" y="5663766"/>
            <a:ext cx="214273" cy="18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600"/>
            </a:lvl1pPr>
          </a:lstStyle>
          <a:p>
            <a:r>
              <a:t>3%</a:t>
            </a:r>
          </a:p>
        </p:txBody>
      </p:sp>
    </p:spTree>
    <p:extLst>
      <p:ext uri="{BB962C8B-B14F-4D97-AF65-F5344CB8AC3E}">
        <p14:creationId xmlns:p14="http://schemas.microsoft.com/office/powerpoint/2010/main" val="2270239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2F77D-31BE-C3F1-2F72-567B9A687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An increasingly large proportion of the research dollars go to users of HPC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BD5E3-6633-3862-6DF8-632C370BC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907671-541E-E892-3936-D16C9D9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Faculty, Academic Leaders, CFO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EEFD43-22A9-2721-B16F-03D28D509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031" y="1498626"/>
            <a:ext cx="7061200" cy="512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61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5E847E-6E00-563B-7000-6B709889CA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Users of our center pay most of the university’s F&amp;A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6F589-ED50-6DA8-5D2B-CA2B515A6B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A048B1-C85C-7C82-08F3-A0639BE8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the CFO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1E5E8-14AE-D81F-0632-14421A88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0" y="1379027"/>
            <a:ext cx="7378700" cy="535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74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9A5094-9AE8-3B01-C684-3AA341DD3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By 2023, we are a source of sponsored research dollars on our own, and still in partnership with faculty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E3EDE-00B0-0183-C6BA-060DAE213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F1BB-781E-616F-705A-BB2BA26C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all:</a:t>
            </a:r>
          </a:p>
        </p:txBody>
      </p:sp>
      <p:pic>
        <p:nvPicPr>
          <p:cNvPr id="6" name="Picture 3" descr="Picture 3">
            <a:extLst>
              <a:ext uri="{FF2B5EF4-FFF2-40B4-BE49-F238E27FC236}">
                <a16:creationId xmlns:a16="http://schemas.microsoft.com/office/drawing/2014/main" id="{E9FEE3A3-DDBF-AC0D-26C5-810FC9C8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8" y="2028335"/>
            <a:ext cx="11980397" cy="353426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80526-8C29-6B32-FE91-BEC8CA5BC6DC}"/>
              </a:ext>
            </a:extLst>
          </p:cNvPr>
          <p:cNvSpPr txBox="1"/>
          <p:nvPr/>
        </p:nvSpPr>
        <p:spPr>
          <a:xfrm>
            <a:off x="3073399" y="1641450"/>
            <a:ext cx="643996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b="1"/>
            </a:lvl1pPr>
          </a:lstStyle>
          <a:p>
            <a:r>
              <a:t>Research Awards to RCAC PIs, by Fiscal Year</a:t>
            </a:r>
          </a:p>
        </p:txBody>
      </p:sp>
    </p:spTree>
    <p:extLst>
      <p:ext uri="{BB962C8B-B14F-4D97-AF65-F5344CB8AC3E}">
        <p14:creationId xmlns:p14="http://schemas.microsoft.com/office/powerpoint/2010/main" val="409170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9B8C1E-E919-0282-D9B6-295186C2B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all: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D67DD9-E0B5-FA81-16E2-71686E1C34F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130B99-401A-98C5-2C48-135228299DC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AF602C-B6F1-8D60-8596-173DADEB31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Institutional investment in research scientists and RSEs has a positive ROI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D8DA99-F73E-4FCE-A489-69B2191F8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58" y="2221899"/>
            <a:ext cx="10044284" cy="27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33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50FACA-02C6-9A92-34CF-C74BE94A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your Metrics Tied to a Product?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EAA38F-9465-E250-340F-BC8E516A7D1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CIO: </a:t>
            </a:r>
            <a:r>
              <a:rPr lang="en-US" i="1" dirty="0">
                <a:solidFill>
                  <a:srgbClr val="C00000"/>
                </a:solidFill>
                <a:latin typeface="Acumin Pro"/>
                <a:ea typeface="Acumin Pro"/>
                <a:cs typeface="Acumin Pro"/>
                <a:sym typeface="Acumin Pro"/>
              </a:rPr>
              <a:t>“Raw count metrics are meaningless to the administration unless related to the business of Purdue. </a:t>
            </a:r>
            <a:r>
              <a:rPr lang="en-US" i="1" dirty="0">
                <a:solidFill>
                  <a:srgbClr val="C00000"/>
                </a:solidFill>
              </a:rPr>
              <a:t>You need to talk about the value in those terms</a:t>
            </a:r>
            <a:r>
              <a:rPr lang="en-US" dirty="0">
                <a:solidFill>
                  <a:srgbClr val="C00000"/>
                </a:solidFill>
              </a:rPr>
              <a:t>”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47702-70BD-261D-10FD-BB4C4F941E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Sage Advice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A061E-3B17-1B08-3B7C-6CAB643FCED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ACFB9-52F2-0CE2-24E7-236F7F6B9B8D}"/>
              </a:ext>
            </a:extLst>
          </p:cNvPr>
          <p:cNvSpPr txBox="1"/>
          <p:nvPr/>
        </p:nvSpPr>
        <p:spPr>
          <a:xfrm>
            <a:off x="2165742" y="3672452"/>
            <a:ext cx="3944113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rPr lang="en-US" dirty="0"/>
              <a:t>That Administration’s P</a:t>
            </a:r>
            <a:r>
              <a:rPr dirty="0"/>
              <a:t>riorities: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dirty="0"/>
              <a:t>Control Costs (tuition freeze)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dirty="0"/>
              <a:t>Impact Students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rPr dirty="0"/>
              <a:t>Recruit and retain faculty</a:t>
            </a:r>
          </a:p>
        </p:txBody>
      </p:sp>
      <p:pic>
        <p:nvPicPr>
          <p:cNvPr id="2050" name="Picture 2" descr="Karl Browning">
            <a:extLst>
              <a:ext uri="{FF2B5EF4-FFF2-40B4-BE49-F238E27FC236}">
                <a16:creationId xmlns:a16="http://schemas.microsoft.com/office/drawing/2014/main" id="{776BED42-8ABB-6AE7-23EC-16F246FA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73" y="2374724"/>
            <a:ext cx="2187485" cy="272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035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3657A6-705F-45DD-18D5-6A15C4681000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B431D8-F3C8-DC56-C2AB-8A0EAAA1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Faculty and Academic Leaders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7DD86-9146-4E62-FB47-6624E871A3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To train students, CI resources are critical tools to have available</a:t>
            </a:r>
            <a:endParaRPr lang="en-US" dirty="0"/>
          </a:p>
        </p:txBody>
      </p:sp>
      <p:pic>
        <p:nvPicPr>
          <p:cNvPr id="6" name="Google Shape;96;p15">
            <a:extLst>
              <a:ext uri="{FF2B5EF4-FFF2-40B4-BE49-F238E27FC236}">
                <a16:creationId xmlns:a16="http://schemas.microsoft.com/office/drawing/2014/main" id="{23FBB5DF-B8C6-9911-448B-80902C76C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94976" y="1763490"/>
            <a:ext cx="5533904" cy="4014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18CA08-BD37-1FDA-A6C7-5916C44077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74536" y="2211112"/>
            <a:ext cx="5039858" cy="31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5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FBF8C-69B4-69B5-10EE-1B1B644F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Campus </a:t>
            </a:r>
            <a:r>
              <a:rPr lang="en-US" dirty="0" err="1"/>
              <a:t>Cyberinfrastucture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25004-5AAD-7B10-CD1D-5613644742C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NSF and other agencies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Campuses</a:t>
            </a:r>
          </a:p>
          <a:p>
            <a:pPr marL="0" indent="0">
              <a:buNone/>
            </a:pPr>
            <a:r>
              <a:rPr lang="en-US" sz="2400" dirty="0"/>
              <a:t>  CIOs</a:t>
            </a:r>
          </a:p>
          <a:p>
            <a:pPr marL="0" indent="0">
              <a:buNone/>
            </a:pPr>
            <a:r>
              <a:rPr lang="en-US" sz="2400" dirty="0"/>
              <a:t>  VPRs</a:t>
            </a:r>
          </a:p>
          <a:p>
            <a:pPr marL="0" indent="0">
              <a:buNone/>
            </a:pPr>
            <a:r>
              <a:rPr lang="en-US" sz="2400" dirty="0"/>
              <a:t>  Faculty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DC026E2-C67D-4495-A0D3-AE7937F55F0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E57DF-BC5F-2B0B-5F0B-3C2F503EE5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Coordinated Investment by Many Stakeholders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445C901-AA20-5AE6-49B7-63A320CA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635" y="1197309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resident Mung Chiang Full Biography - Office of the President">
            <a:extLst>
              <a:ext uri="{FF2B5EF4-FFF2-40B4-BE49-F238E27FC236}">
                <a16:creationId xmlns:a16="http://schemas.microsoft.com/office/drawing/2014/main" id="{48C4EF6E-B57E-525B-6E15-5078C6250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988" y="4448099"/>
            <a:ext cx="1465360" cy="13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istinguished and named professors, medal recipient honored in ceremony - Purdue  University News">
            <a:extLst>
              <a:ext uri="{FF2B5EF4-FFF2-40B4-BE49-F238E27FC236}">
                <a16:creationId xmlns:a16="http://schemas.microsoft.com/office/drawing/2014/main" id="{8D3B18CE-925A-AC99-2E20-B3657FA1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13" y="3034747"/>
            <a:ext cx="2633870" cy="17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FDE5DB-9BA4-FFA8-1842-B5883C7DCF65}"/>
              </a:ext>
            </a:extLst>
          </p:cNvPr>
          <p:cNvSpPr txBox="1"/>
          <p:nvPr/>
        </p:nvSpPr>
        <p:spPr>
          <a:xfrm>
            <a:off x="1383720" y="4888834"/>
            <a:ext cx="393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My talk will focus mostly on the local stakeholders!</a:t>
            </a:r>
          </a:p>
        </p:txBody>
      </p:sp>
      <p:pic>
        <p:nvPicPr>
          <p:cNvPr id="9222" name="Picture 6" descr="Introducing a new mission and vision for ITaP - Purdue University News">
            <a:extLst>
              <a:ext uri="{FF2B5EF4-FFF2-40B4-BE49-F238E27FC236}">
                <a16:creationId xmlns:a16="http://schemas.microsoft.com/office/drawing/2014/main" id="{1823BCCA-6F50-15D3-B7D9-5951C1C3F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397" y="5212000"/>
            <a:ext cx="2052786" cy="13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5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5F12F-3AFE-87F3-68EB-A6EEF99A13C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889338"/>
            <a:ext cx="2592614" cy="410869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During the 2022-23 AY, 167 courses used HPC for instructional purposes, impacting a total of over 3000 students. 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EDF17A-481D-A004-8292-33965689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Faculty and Academic Leaders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47729-B3F2-E991-E7FD-C8D3F4210D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To train students, HPC resources are critical tools to have available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D6F5A-A9BE-495E-9FE1-B359F209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831" y="1543323"/>
            <a:ext cx="7200900" cy="52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42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878D6C-2EFB-85A6-65BC-3ACE05581C0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3E1A6F-6598-20A9-A3F5-E7877A2DD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the CFO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4C33C-35DB-CDC6-C7E5-74F669BE4A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The general fund costs for campus CI enable research expenditures have a high ROI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0705AB-7972-1B68-131F-2AC8CE03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79700" y="2178323"/>
            <a:ext cx="6129997" cy="34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95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hat bubble with solid fill">
            <a:extLst>
              <a:ext uri="{FF2B5EF4-FFF2-40B4-BE49-F238E27FC236}">
                <a16:creationId xmlns:a16="http://schemas.microsoft.com/office/drawing/2014/main" id="{35207E64-9DCB-35CC-D0B4-75700502A95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80" r="2080"/>
          <a:stretch>
            <a:fillRect/>
          </a:stretch>
        </p:blipFill>
        <p:spPr>
          <a:xfrm>
            <a:off x="7173181" y="758687"/>
            <a:ext cx="2775050" cy="2895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0A1BD9-F575-3D5B-15BF-BF60A252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Get Testimonials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ABDE7-8DC4-7357-EE89-697B65E1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Don’t underestimate the power of qualitative data</a:t>
            </a:r>
          </a:p>
          <a:p>
            <a:endParaRPr lang="en-US" dirty="0"/>
          </a:p>
        </p:txBody>
      </p:sp>
      <p:pic>
        <p:nvPicPr>
          <p:cNvPr id="9" name="Graphic 8" descr="Scientist female with solid fill">
            <a:extLst>
              <a:ext uri="{FF2B5EF4-FFF2-40B4-BE49-F238E27FC236}">
                <a16:creationId xmlns:a16="http://schemas.microsoft.com/office/drawing/2014/main" id="{C8918053-7CAE-EAF3-4602-34200F6F6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9287" y="3269974"/>
            <a:ext cx="2219739" cy="22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35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05874B-FC11-9102-4914-352C0954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Before: (~2006)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E8D0AF-57C0-381F-7D4A-9BAE63174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3200" dirty="0"/>
              <a:t>“I’d rather remove my appendix with a spork than let you people run my research computers.” </a:t>
            </a:r>
          </a:p>
          <a:p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5E97269-E0F0-CF03-F6A0-856BEF446F38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r="53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219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D4D64A7-4982-1DE1-86E7-C49A6B23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Testimonials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73FAD04-A8F7-4319-D294-C1DF79999930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-9117" y="1861398"/>
            <a:ext cx="6391549" cy="3340100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6998E4C-2FE4-B58E-4BEC-D7B739A8271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BD84FD7-0616-C354-0073-9DC1E1321A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D9FC72-3BF1-7054-7750-0747ED675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32" y="2013464"/>
            <a:ext cx="5809568" cy="303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49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E1B31D-25CA-3C17-4B27-AFA1289323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0A1BD9-F575-3D5B-15BF-BF60A252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Function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ABDE7-8DC4-7357-EE89-697B65E1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Some guy did some research on the value proposition…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6F1A2B-A2E2-A831-24B1-280F59D3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888" y="599779"/>
            <a:ext cx="3835622" cy="54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5F8F773-BCD1-978A-F24B-CBF74264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Motivator: Metrics at Purdue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AFE5444-4435-1FBC-88CD-64F1D54E5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28600" indent="-228600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1300"/>
            </a:pPr>
            <a:r>
              <a:rPr lang="en-US" dirty="0"/>
              <a:t>CI-using awards, degrees, proposals all take huge jumps in 2012-2014</a:t>
            </a:r>
          </a:p>
          <a:p>
            <a:pPr marL="228600" indent="-228600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1300" b="1" i="1"/>
            </a:pPr>
            <a:r>
              <a:rPr lang="en-US" dirty="0"/>
              <a:t>What happened there?</a:t>
            </a:r>
          </a:p>
          <a:p>
            <a:pPr marL="228600" indent="-228600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1300"/>
            </a:pPr>
            <a:r>
              <a:rPr lang="en-US" dirty="0"/>
              <a:t>Carter (our first big cluster) came online in late 2011.</a:t>
            </a:r>
          </a:p>
          <a:p>
            <a:pPr marL="228600" indent="-228600" defTabSz="914400">
              <a:lnSpc>
                <a:spcPct val="72000"/>
              </a:lnSpc>
              <a:spcBef>
                <a:spcPts val="1000"/>
              </a:spcBef>
              <a:buSzPct val="100000"/>
              <a:buFont typeface="Arial"/>
              <a:buChar char="•"/>
              <a:defRPr sz="1300"/>
            </a:pPr>
            <a:r>
              <a:rPr lang="en-US" dirty="0"/>
              <a:t>Conte (#28 on Top 500) in </a:t>
            </a:r>
            <a:br>
              <a:rPr lang="en-US" dirty="0"/>
            </a:br>
            <a:r>
              <a:rPr lang="en-US" dirty="0"/>
              <a:t>early 2013 </a:t>
            </a:r>
          </a:p>
          <a:p>
            <a:pPr defTabSz="914400">
              <a:lnSpc>
                <a:spcPct val="72000"/>
              </a:lnSpc>
              <a:spcBef>
                <a:spcPts val="1000"/>
              </a:spcBef>
              <a:defRPr sz="1300" i="1"/>
            </a:pPr>
            <a:r>
              <a:rPr lang="en-US" dirty="0"/>
              <a:t>This prompted questions to me – did these investments contribute to increase in outputs?</a:t>
            </a:r>
          </a:p>
          <a:p>
            <a:endParaRPr lang="en-US" dirty="0"/>
          </a:p>
          <a:p>
            <a:r>
              <a:rPr lang="en-US" i="1" dirty="0">
                <a:solidFill>
                  <a:srgbClr val="FF0000"/>
                </a:solidFill>
              </a:rPr>
              <a:t>Understanding these relationships is critical to modeling the impact of the investment!</a:t>
            </a:r>
          </a:p>
          <a:p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4E91E18-57BC-F37C-08EF-B0A00A983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55" descr="Picture 255">
            <a:extLst>
              <a:ext uri="{FF2B5EF4-FFF2-40B4-BE49-F238E27FC236}">
                <a16:creationId xmlns:a16="http://schemas.microsoft.com/office/drawing/2014/main" id="{F171632B-EA03-F1A3-C345-B0357FC4B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46" y="1397823"/>
            <a:ext cx="2714565" cy="1985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Google Shape;96;p15" descr="Google Shape;96;p15">
            <a:extLst>
              <a:ext uri="{FF2B5EF4-FFF2-40B4-BE49-F238E27FC236}">
                <a16:creationId xmlns:a16="http://schemas.microsoft.com/office/drawing/2014/main" id="{8DD62502-12AF-EBF0-412F-74F6AAEB0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470" y="1421296"/>
            <a:ext cx="2714564" cy="1951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256" descr="Picture 256">
            <a:extLst>
              <a:ext uri="{FF2B5EF4-FFF2-40B4-BE49-F238E27FC236}">
                <a16:creationId xmlns:a16="http://schemas.microsoft.com/office/drawing/2014/main" id="{66F7FC4A-6773-4100-7447-561D05A4F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279" y="3708718"/>
            <a:ext cx="2671614" cy="1937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cture 261" descr="Picture 261">
            <a:extLst>
              <a:ext uri="{FF2B5EF4-FFF2-40B4-BE49-F238E27FC236}">
                <a16:creationId xmlns:a16="http://schemas.microsoft.com/office/drawing/2014/main" id="{58DE3B97-BD93-7329-4959-C0445E007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354" y="3711859"/>
            <a:ext cx="2671612" cy="193448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traight Arrow Connector 263">
            <a:extLst>
              <a:ext uri="{FF2B5EF4-FFF2-40B4-BE49-F238E27FC236}">
                <a16:creationId xmlns:a16="http://schemas.microsoft.com/office/drawing/2014/main" id="{B033FA6D-4ED8-0F43-929C-BA184C63C03A}"/>
              </a:ext>
            </a:extLst>
          </p:cNvPr>
          <p:cNvSpPr/>
          <p:nvPr/>
        </p:nvSpPr>
        <p:spPr>
          <a:xfrm>
            <a:off x="6811618" y="2474559"/>
            <a:ext cx="279780" cy="358254"/>
          </a:xfrm>
          <a:prstGeom prst="line">
            <a:avLst/>
          </a:prstGeom>
          <a:ln w="3175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" name="Straight Arrow Connector 264">
            <a:extLst>
              <a:ext uri="{FF2B5EF4-FFF2-40B4-BE49-F238E27FC236}">
                <a16:creationId xmlns:a16="http://schemas.microsoft.com/office/drawing/2014/main" id="{5BCAB87C-E8F9-83ED-B016-48C7A0C631D5}"/>
              </a:ext>
            </a:extLst>
          </p:cNvPr>
          <p:cNvSpPr/>
          <p:nvPr/>
        </p:nvSpPr>
        <p:spPr>
          <a:xfrm>
            <a:off x="9648411" y="2474559"/>
            <a:ext cx="279780" cy="358254"/>
          </a:xfrm>
          <a:prstGeom prst="line">
            <a:avLst/>
          </a:prstGeom>
          <a:ln w="3175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Straight Arrow Connector 265">
            <a:extLst>
              <a:ext uri="{FF2B5EF4-FFF2-40B4-BE49-F238E27FC236}">
                <a16:creationId xmlns:a16="http://schemas.microsoft.com/office/drawing/2014/main" id="{C5291D6B-12D5-7F47-64C5-FE6CE8336C4A}"/>
              </a:ext>
            </a:extLst>
          </p:cNvPr>
          <p:cNvSpPr/>
          <p:nvPr/>
        </p:nvSpPr>
        <p:spPr>
          <a:xfrm>
            <a:off x="10049751" y="4456841"/>
            <a:ext cx="279780" cy="358254"/>
          </a:xfrm>
          <a:prstGeom prst="line">
            <a:avLst/>
          </a:prstGeom>
          <a:ln w="3175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Straight Arrow Connector 266">
            <a:extLst>
              <a:ext uri="{FF2B5EF4-FFF2-40B4-BE49-F238E27FC236}">
                <a16:creationId xmlns:a16="http://schemas.microsoft.com/office/drawing/2014/main" id="{0ED3F1AC-0AED-9A73-A899-9D5E46163C4F}"/>
              </a:ext>
            </a:extLst>
          </p:cNvPr>
          <p:cNvSpPr/>
          <p:nvPr/>
        </p:nvSpPr>
        <p:spPr>
          <a:xfrm>
            <a:off x="7232664" y="4888875"/>
            <a:ext cx="279780" cy="358254"/>
          </a:xfrm>
          <a:prstGeom prst="line">
            <a:avLst/>
          </a:prstGeom>
          <a:ln w="3175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40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dvAuto="0"/>
      <p:bldP spid="28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0D7D57-B34E-112F-6160-C79817A16D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DECB4-1C0D-C734-B150-A6CEE4658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Does institutional investment in campus CI facilities lead to a measurable impact on institutional output?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4BC165-FE48-3C3C-EE07-9174796A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Questions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6C5081F-1572-62CE-D0CD-D171117525F7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BA72F1-900E-C754-3E07-34637D96D8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If so, what are the key factors for investment that lead to returns on institutional outputs? </a:t>
            </a:r>
          </a:p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C45813D-780E-B2FD-AF20-EAA5381E167F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226989-3154-AA77-FFC3-3F3C738D00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What is a model for quantifying the impact of campus cyberinfrastructure investments? </a:t>
            </a:r>
          </a:p>
          <a:p>
            <a:endParaRPr lang="en-US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DE167494-2053-F020-E511-15A3245DD5B6}"/>
              </a:ext>
            </a:extLst>
          </p:cNvPr>
          <p:cNvSpPr/>
          <p:nvPr/>
        </p:nvSpPr>
        <p:spPr>
          <a:xfrm>
            <a:off x="5450527" y="1825018"/>
            <a:ext cx="1300253" cy="130025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7A2937F2-ECCD-4205-9013-B7FF8BF4635D}"/>
              </a:ext>
            </a:extLst>
          </p:cNvPr>
          <p:cNvSpPr/>
          <p:nvPr/>
        </p:nvSpPr>
        <p:spPr>
          <a:xfrm>
            <a:off x="1464061" y="1825017"/>
            <a:ext cx="1300253" cy="13002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12B4CEBE-2ACC-1596-1F6F-CBFFED75C34F}"/>
              </a:ext>
            </a:extLst>
          </p:cNvPr>
          <p:cNvSpPr/>
          <p:nvPr/>
        </p:nvSpPr>
        <p:spPr>
          <a:xfrm>
            <a:off x="9298104" y="1816910"/>
            <a:ext cx="1300253" cy="130025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0412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70E9239-6886-C69E-5D5C-9DF84EDA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A175DA-BDFA-3EC0-E222-094C675F3A2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F53903-87C5-40D2-5F6E-419E3AC93C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0747" y="2212046"/>
            <a:ext cx="5425643" cy="1526447"/>
          </a:xfrm>
        </p:spPr>
        <p:txBody>
          <a:bodyPr>
            <a:noAutofit/>
          </a:bodyPr>
          <a:lstStyle/>
          <a:p>
            <a:pPr marL="217170" indent="-217170" defTabSz="868680">
              <a:spcBef>
                <a:spcPts val="900"/>
              </a:spcBef>
              <a:buClr>
                <a:schemeClr val="accent2"/>
              </a:buClr>
              <a:buSzPct val="100000"/>
              <a:buFont typeface="Arial"/>
              <a:buChar char="•"/>
              <a:defRPr sz="1330" b="1"/>
            </a:pPr>
            <a:r>
              <a:rPr lang="en-US" sz="2400" dirty="0"/>
              <a:t>Downsides: </a:t>
            </a:r>
            <a:r>
              <a:rPr lang="en-US" sz="2400" b="0" dirty="0"/>
              <a:t>Top 500 is no longer a viable proxy for investment. </a:t>
            </a:r>
            <a:endParaRPr lang="en-US" sz="2400" dirty="0">
              <a:solidFill>
                <a:srgbClr val="262626"/>
              </a:solidFill>
            </a:endParaRPr>
          </a:p>
          <a:p>
            <a:pPr marL="217170" indent="-217170" defTabSz="868680">
              <a:spcBef>
                <a:spcPts val="900"/>
              </a:spcBef>
              <a:buClr>
                <a:schemeClr val="accent2"/>
              </a:buClr>
              <a:buSzPct val="100000"/>
              <a:buFont typeface="Arial"/>
              <a:buChar char="•"/>
              <a:defRPr sz="1330"/>
            </a:pPr>
            <a:r>
              <a:rPr lang="en-US" sz="2400" dirty="0"/>
              <a:t>How to add a labor dimension in model?  No cross-institutional data available as to investment. </a:t>
            </a:r>
            <a:endParaRPr lang="en-US" sz="2400" dirty="0">
              <a:solidFill>
                <a:srgbClr val="262626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71D6FE-8915-EAB1-1875-E5E4CC26E2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Work by Amy </a:t>
            </a:r>
            <a:r>
              <a:rPr lang="en-US" dirty="0" err="1"/>
              <a:t>Apon</a:t>
            </a:r>
            <a:r>
              <a:rPr lang="en-US" dirty="0"/>
              <a:t> </a:t>
            </a:r>
          </a:p>
        </p:txBody>
      </p:sp>
      <p:grpSp>
        <p:nvGrpSpPr>
          <p:cNvPr id="13" name="Content Placeholder 2">
            <a:extLst>
              <a:ext uri="{FF2B5EF4-FFF2-40B4-BE49-F238E27FC236}">
                <a16:creationId xmlns:a16="http://schemas.microsoft.com/office/drawing/2014/main" id="{367BD0B6-67F0-70D1-88C0-61C4977E43B8}"/>
              </a:ext>
            </a:extLst>
          </p:cNvPr>
          <p:cNvGrpSpPr/>
          <p:nvPr/>
        </p:nvGrpSpPr>
        <p:grpSpPr>
          <a:xfrm>
            <a:off x="592756" y="2239725"/>
            <a:ext cx="5004368" cy="2654301"/>
            <a:chOff x="0" y="0"/>
            <a:chExt cx="5004366" cy="2654300"/>
          </a:xfrm>
        </p:grpSpPr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0505AD40-C319-26C8-7AC6-77B044EC2259}"/>
                </a:ext>
              </a:extLst>
            </p:cNvPr>
            <p:cNvSpPr/>
            <p:nvPr/>
          </p:nvSpPr>
          <p:spPr>
            <a:xfrm>
              <a:off x="0" y="1004886"/>
              <a:ext cx="644529" cy="64452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8B8FC118-568B-18DD-9633-4B210EE3B39F}"/>
                </a:ext>
              </a:extLst>
            </p:cNvPr>
            <p:cNvSpPr/>
            <p:nvPr/>
          </p:nvSpPr>
          <p:spPr>
            <a:xfrm>
              <a:off x="135351" y="1140237"/>
              <a:ext cx="373827" cy="37382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(2010): Presence of a Top 500 supercomputer on a campus (an input) positively impacts research output at the institutional level.">
              <a:extLst>
                <a:ext uri="{FF2B5EF4-FFF2-40B4-BE49-F238E27FC236}">
                  <a16:creationId xmlns:a16="http://schemas.microsoft.com/office/drawing/2014/main" id="{20A3E153-5B4F-50BE-1696-F8EC57696308}"/>
                </a:ext>
              </a:extLst>
            </p:cNvPr>
            <p:cNvSpPr txBox="1"/>
            <p:nvPr/>
          </p:nvSpPr>
          <p:spPr>
            <a:xfrm>
              <a:off x="782642" y="0"/>
              <a:ext cx="1519247" cy="2654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711200">
                <a:spcBef>
                  <a:spcPts val="600"/>
                </a:spcBef>
                <a:defRPr sz="1600"/>
              </a:lvl1pPr>
            </a:lstStyle>
            <a:p>
              <a:r>
                <a:rPr dirty="0"/>
                <a:t>(2010): Presence of a Top 500 supercomputer on a campus (an input) positively impacts research output at the institutional level. </a:t>
              </a:r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F78F9356-4075-8A73-E04B-495CD270B67E}"/>
                </a:ext>
              </a:extLst>
            </p:cNvPr>
            <p:cNvSpPr/>
            <p:nvPr/>
          </p:nvSpPr>
          <p:spPr>
            <a:xfrm>
              <a:off x="2566605" y="1004886"/>
              <a:ext cx="644529" cy="644529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Square">
              <a:extLst>
                <a:ext uri="{FF2B5EF4-FFF2-40B4-BE49-F238E27FC236}">
                  <a16:creationId xmlns:a16="http://schemas.microsoft.com/office/drawing/2014/main" id="{0492523E-8770-5C23-4B2F-BA51CBAB20D3}"/>
                </a:ext>
              </a:extLst>
            </p:cNvPr>
            <p:cNvSpPr/>
            <p:nvPr/>
          </p:nvSpPr>
          <p:spPr>
            <a:xfrm>
              <a:off x="2701956" y="1140237"/>
              <a:ext cx="373827" cy="373827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(2015): Departments in Chemistry, Civil and Environmental Engineering, and Physics are more productive in universities with local cyberinfrastructure.">
              <a:extLst>
                <a:ext uri="{FF2B5EF4-FFF2-40B4-BE49-F238E27FC236}">
                  <a16:creationId xmlns:a16="http://schemas.microsoft.com/office/drawing/2014/main" id="{8D9C023D-541E-6A28-1AC3-0C452E6034D0}"/>
                </a:ext>
              </a:extLst>
            </p:cNvPr>
            <p:cNvSpPr txBox="1"/>
            <p:nvPr/>
          </p:nvSpPr>
          <p:spPr>
            <a:xfrm>
              <a:off x="3275723" y="0"/>
              <a:ext cx="1728644" cy="2654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711200">
                <a:spcBef>
                  <a:spcPts val="600"/>
                </a:spcBef>
                <a:defRPr sz="1600"/>
              </a:lvl1pPr>
            </a:lstStyle>
            <a:p>
              <a:r>
                <a:t>(2015): Departments in Chemistry, Civil and Environmental Engineering, and Physics are more productive in universities with local cyberinfrastructure.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7916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6DCB0-E4EB-C603-961E-18FAFD75B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Production Function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EB932-97E5-4A69-5D1F-E5B7398B4E3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0" indent="0">
              <a:buSzTx/>
              <a:buFont typeface="Wingdings"/>
              <a:buNone/>
              <a:defRPr b="1"/>
            </a:pPr>
            <a:r>
              <a:rPr lang="en-US" dirty="0"/>
              <a:t>In the 1920s, </a:t>
            </a:r>
            <a:r>
              <a:rPr lang="en-US" b="0" dirty="0"/>
              <a:t>theories of production described the amount produced depended upon the level of technological knowledge and the quantities of the factors of production. </a:t>
            </a:r>
          </a:p>
          <a:p>
            <a:pPr marL="0"/>
            <a:endParaRPr lang="en-US" b="0" dirty="0"/>
          </a:p>
          <a:p>
            <a:pPr marL="0" indent="0">
              <a:buSzTx/>
              <a:buFont typeface="Wingdings"/>
              <a:buNone/>
              <a:defRPr b="1"/>
            </a:pPr>
            <a:r>
              <a:rPr lang="en-US" dirty="0"/>
              <a:t>Cobb and Douglas </a:t>
            </a:r>
            <a:r>
              <a:rPr lang="en-US" b="0" dirty="0"/>
              <a:t>(1927) described a least squares regression equation that predicts production (Y) based on inputs of capital (K) and labor (L),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EAECE-B368-78A2-3975-DB402EA88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 descr="Picture 4">
            <a:extLst>
              <a:ext uri="{FF2B5EF4-FFF2-40B4-BE49-F238E27FC236}">
                <a16:creationId xmlns:a16="http://schemas.microsoft.com/office/drawing/2014/main" id="{EB0C0D4E-2E78-35DF-7F3D-651CBF6A05B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447514" y="2680253"/>
            <a:ext cx="3175000" cy="177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AF882DCE-DA98-FFFB-95E8-AC2A2FFCC2A8}"/>
              </a:ext>
            </a:extLst>
          </p:cNvPr>
          <p:cNvSpPr txBox="1"/>
          <p:nvPr/>
        </p:nvSpPr>
        <p:spPr>
          <a:xfrm>
            <a:off x="4445233" y="5238085"/>
            <a:ext cx="6004561" cy="926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“We found the values of k and 1-k by the method of least squares to be .75 and .25…”</a:t>
            </a:r>
            <a:r>
              <a:rPr dirty="0">
                <a:latin typeface="Acumin Pro"/>
                <a:ea typeface="Acumin Pro"/>
                <a:cs typeface="Acumin Pro"/>
                <a:sym typeface="Acumin Pro"/>
              </a:rPr>
              <a:t> </a:t>
            </a:r>
          </a:p>
          <a:p>
            <a:pPr algn="r">
              <a:defRPr i="1"/>
            </a:pPr>
            <a:r>
              <a:rPr dirty="0"/>
              <a:t>Paul Douglas, Autobiography (1971)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11">
                <a:extLst>
                  <a:ext uri="{FF2B5EF4-FFF2-40B4-BE49-F238E27FC236}">
                    <a16:creationId xmlns:a16="http://schemas.microsoft.com/office/drawing/2014/main" id="{3B91D11D-4C3A-109B-EED7-58834FDE51E4}"/>
                  </a:ext>
                </a:extLst>
              </p:cNvPr>
              <p:cNvSpPr txBox="1"/>
              <p:nvPr/>
            </p:nvSpPr>
            <p:spPr>
              <a:xfrm>
                <a:off x="7902536" y="1778712"/>
                <a:ext cx="2264955" cy="4597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spcBef>
                    <a:spcPts val="600"/>
                  </a:spcBef>
                  <a:defRPr sz="2400"/>
                </a:pPr>
                <a:r>
                  <a:t>Y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t>)</a:t>
                </a:r>
                <a:endParaRPr sz="2200"/>
              </a:p>
            </p:txBody>
          </p:sp>
        </mc:Choice>
        <mc:Fallback xmlns="">
          <p:sp>
            <p:nvSpPr>
              <p:cNvPr id="9" name="TextBox 11">
                <a:extLst>
                  <a:ext uri="{FF2B5EF4-FFF2-40B4-BE49-F238E27FC236}">
                    <a16:creationId xmlns:a16="http://schemas.microsoft.com/office/drawing/2014/main" id="{3B91D11D-4C3A-109B-EED7-58834FDE5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536" y="1778712"/>
                <a:ext cx="2264955" cy="459741"/>
              </a:xfrm>
              <a:prstGeom prst="rect">
                <a:avLst/>
              </a:prstGeom>
              <a:blipFill>
                <a:blip r:embed="rId3"/>
                <a:stretch>
                  <a:fillRect l="-6145" t="-8108" b="-324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57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816E5D5-9C12-50EF-DC12-C861A4F1A72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3B0CA-F7FC-0689-1810-7FF0FCDBB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Questions we received at Purdue from finance leaders:</a:t>
            </a:r>
          </a:p>
          <a:p>
            <a:br>
              <a:rPr lang="en-US" dirty="0"/>
            </a:br>
            <a:r>
              <a:rPr lang="en-US" i="1" dirty="0">
                <a:solidFill>
                  <a:srgbClr val="C00000"/>
                </a:solidFill>
              </a:rPr>
              <a:t>“What do they keep spending all that money on for supercomputers?”</a:t>
            </a:r>
          </a:p>
          <a:p>
            <a:endParaRPr lang="en-US" dirty="0"/>
          </a:p>
          <a:p>
            <a:r>
              <a:rPr lang="en-US" dirty="0"/>
              <a:t>“Who even uses these things? Are they just vanity toys for a couple of people?”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“Why is that recharge center not covering its costs?”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61FD29-BDE3-8E07-0F2B-68579B04C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Communicating Value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514DF0-9C09-9824-8BD0-D84F53BCC2B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07CF76-CEE0-9EA9-B5C2-E0D4980D0D88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469C3-63E3-3FE6-554B-FF75E85D0E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Hot Take: Our Community is Immature at Communicating Value</a:t>
            </a:r>
          </a:p>
          <a:p>
            <a:endParaRPr lang="en-US" dirty="0"/>
          </a:p>
        </p:txBody>
      </p:sp>
      <p:pic>
        <p:nvPicPr>
          <p:cNvPr id="10" name="Picture 2" descr="Picture 2">
            <a:extLst>
              <a:ext uri="{FF2B5EF4-FFF2-40B4-BE49-F238E27FC236}">
                <a16:creationId xmlns:a16="http://schemas.microsoft.com/office/drawing/2014/main" id="{A29C962D-98BA-BDF3-D7BF-A9FA06AA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647" y="2278062"/>
            <a:ext cx="3088248" cy="308824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ED71-3BD0-4385-98F3-B507935135F2}"/>
              </a:ext>
            </a:extLst>
          </p:cNvPr>
          <p:cNvSpPr txBox="1"/>
          <p:nvPr/>
        </p:nvSpPr>
        <p:spPr>
          <a:xfrm>
            <a:off x="6743700" y="5207000"/>
            <a:ext cx="499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I understand.. Even if you do recover all the costs, the </a:t>
            </a:r>
            <a:r>
              <a:rPr lang="en-US" b="1" dirty="0"/>
              <a:t>VALUE</a:t>
            </a:r>
            <a:r>
              <a:rPr lang="en-US" dirty="0"/>
              <a:t> is returned somewhere else than your center’s books.</a:t>
            </a:r>
          </a:p>
        </p:txBody>
      </p:sp>
    </p:spTree>
    <p:extLst>
      <p:ext uri="{BB962C8B-B14F-4D97-AF65-F5344CB8AC3E}">
        <p14:creationId xmlns:p14="http://schemas.microsoft.com/office/powerpoint/2010/main" val="35644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E21F52-6873-D253-536C-550C50EEFD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to use for Labor, Capital, and Outputs?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8B7FC-EC20-A240-415A-5EA2D61A7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7996CE-D6E3-C79F-A9D4-F9DB8F8F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Inputs and Outputs</a:t>
            </a:r>
          </a:p>
        </p:txBody>
      </p:sp>
      <p:pic>
        <p:nvPicPr>
          <p:cNvPr id="6" name="Picture 10" descr="Picture 10">
            <a:extLst>
              <a:ext uri="{FF2B5EF4-FFF2-40B4-BE49-F238E27FC236}">
                <a16:creationId xmlns:a16="http://schemas.microsoft.com/office/drawing/2014/main" id="{7565ECA4-A853-AC08-62FA-71782102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06" y="1851886"/>
            <a:ext cx="7250578" cy="38375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3066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838A7972-9292-7BD7-F612-DF2B4B47C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Analysis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8F877A0-0B64-EC35-7E51-A671161412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54291"/>
            <a:ext cx="11277600" cy="365760"/>
          </a:xfrm>
        </p:spPr>
        <p:txBody>
          <a:bodyPr/>
          <a:lstStyle/>
          <a:p>
            <a:r>
              <a:rPr lang="en-US" dirty="0"/>
              <a:t>For Single Inputs TF and Salary</a:t>
            </a:r>
          </a:p>
        </p:txBody>
      </p:sp>
      <p:graphicFrame>
        <p:nvGraphicFramePr>
          <p:cNvPr id="6" name="Content Placeholder 9">
            <a:extLst>
              <a:ext uri="{FF2B5EF4-FFF2-40B4-BE49-F238E27FC236}">
                <a16:creationId xmlns:a16="http://schemas.microsoft.com/office/drawing/2014/main" id="{CD84C914-E046-4163-A828-464CB34EC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250839"/>
              </p:ext>
            </p:extLst>
          </p:nvPr>
        </p:nvGraphicFramePr>
        <p:xfrm>
          <a:off x="985166" y="1543324"/>
          <a:ext cx="10232555" cy="4454710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</a:tblPr>
              <a:tblGrid>
                <a:gridCol w="3104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2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5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7565">
                <a:tc>
                  <a:txBody>
                    <a:bodyPr/>
                    <a:lstStyle/>
                    <a:p>
                      <a:pPr algn="l" defTabSz="914400">
                        <a:defRPr sz="1800" b="0"/>
                      </a:pPr>
                      <a:r>
                        <a:rPr sz="3000" b="0" cap="none" spc="0">
                          <a:solidFill>
                            <a:schemeClr val="bg1"/>
                          </a:solidFill>
                          <a:sym typeface="Acumin Pro"/>
                        </a:rPr>
                        <a:t>Output</a:t>
                      </a:r>
                    </a:p>
                  </a:txBody>
                  <a:tcPr marL="56837" marR="56837" marT="198409" marB="56837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3000" b="0" cap="none" spc="0">
                          <a:solidFill>
                            <a:schemeClr val="bg1"/>
                          </a:solidFill>
                          <a:sym typeface="Acumin Pro"/>
                        </a:rPr>
                        <a:t>Kendall Tau (TF)</a:t>
                      </a:r>
                    </a:p>
                  </a:txBody>
                  <a:tcPr marL="56837" marR="56837" marT="198409" marB="56837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3000" b="0" cap="none" spc="0">
                          <a:solidFill>
                            <a:schemeClr val="bg1"/>
                          </a:solidFill>
                          <a:sym typeface="Acumin Pro"/>
                        </a:rPr>
                        <a:t>Kendall Tau (Salary)</a:t>
                      </a:r>
                    </a:p>
                  </a:txBody>
                  <a:tcPr marL="56837" marR="56837" marT="198409" marB="56837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42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600" cap="none" spc="0">
                          <a:solidFill>
                            <a:schemeClr val="tx1"/>
                          </a:solidFill>
                          <a:sym typeface="Acumin Pro"/>
                        </a:rPr>
                        <a:t>HERD Exp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 cap="none" spc="0" dirty="0">
                          <a:solidFill>
                            <a:schemeClr val="tx1"/>
                          </a:solidFill>
                          <a:sym typeface="Acumin Pro"/>
                        </a:rPr>
                        <a:t>0.92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 cap="none" spc="0">
                          <a:solidFill>
                            <a:schemeClr val="tx1"/>
                          </a:solidFill>
                          <a:sym typeface="Acumin Pro"/>
                        </a:rPr>
                        <a:t>0.88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42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600" cap="none" spc="0">
                          <a:solidFill>
                            <a:schemeClr val="tx1"/>
                          </a:solidFill>
                          <a:sym typeface="Acumin Pro"/>
                        </a:rPr>
                        <a:t>Awards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 cap="none" spc="0" dirty="0">
                          <a:solidFill>
                            <a:schemeClr val="tx1"/>
                          </a:solidFill>
                          <a:sym typeface="Acumin Pro"/>
                        </a:rPr>
                        <a:t>0.83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 cap="none" spc="0">
                          <a:solidFill>
                            <a:schemeClr val="tx1"/>
                          </a:solidFill>
                          <a:sym typeface="Acumin Pro"/>
                        </a:rPr>
                        <a:t>0.75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42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600" cap="none" spc="0">
                          <a:solidFill>
                            <a:schemeClr val="tx1"/>
                          </a:solidFill>
                          <a:sym typeface="Acumin Pro"/>
                        </a:rPr>
                        <a:t>Earned Doctorates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 cap="none" spc="0" dirty="0">
                          <a:solidFill>
                            <a:schemeClr val="tx1"/>
                          </a:solidFill>
                          <a:sym typeface="Acumin Pro"/>
                        </a:rPr>
                        <a:t>0.90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 cap="none" spc="0" dirty="0">
                          <a:solidFill>
                            <a:schemeClr val="tx1"/>
                          </a:solidFill>
                          <a:sym typeface="Acumin Pro"/>
                        </a:rPr>
                        <a:t>0.77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42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600" cap="none" spc="0">
                          <a:solidFill>
                            <a:schemeClr val="tx1"/>
                          </a:solidFill>
                          <a:sym typeface="Acumin Pro"/>
                        </a:rPr>
                        <a:t>Purdue Pubs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 cap="none" spc="0">
                          <a:solidFill>
                            <a:schemeClr val="tx1"/>
                          </a:solidFill>
                          <a:sym typeface="Acumin Pro"/>
                        </a:rPr>
                        <a:t>0.90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 cap="none" spc="0" dirty="0">
                          <a:solidFill>
                            <a:schemeClr val="tx1"/>
                          </a:solidFill>
                          <a:sym typeface="Acumin Pro"/>
                        </a:rPr>
                        <a:t>0.32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42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600" cap="none" spc="0">
                          <a:solidFill>
                            <a:schemeClr val="tx1"/>
                          </a:solidFill>
                          <a:sym typeface="Acumin Pro"/>
                        </a:rPr>
                        <a:t>Hi Impact Pubs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 cap="none" spc="0">
                          <a:solidFill>
                            <a:schemeClr val="tx1"/>
                          </a:solidFill>
                          <a:sym typeface="Acumin Pro"/>
                        </a:rPr>
                        <a:t>0.85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600" cap="none" spc="0" dirty="0">
                          <a:solidFill>
                            <a:schemeClr val="tx1"/>
                          </a:solidFill>
                          <a:sym typeface="Acumin Pro"/>
                        </a:rPr>
                        <a:t>0.87</a:t>
                      </a:r>
                    </a:p>
                  </a:txBody>
                  <a:tcPr marL="56837" marR="56837" marT="198409" marB="56837" anchor="b" horzOverflow="overflow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1632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5B7D-2D02-D1D9-519B-E7F1E7F3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6E266-D1BE-A79D-A91F-B67A8E686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With Multiple Inputs Predicting an Output</a:t>
            </a:r>
          </a:p>
        </p:txBody>
      </p:sp>
      <p:grpSp>
        <p:nvGrpSpPr>
          <p:cNvPr id="7" name="Content Placeholder 2">
            <a:extLst>
              <a:ext uri="{FF2B5EF4-FFF2-40B4-BE49-F238E27FC236}">
                <a16:creationId xmlns:a16="http://schemas.microsoft.com/office/drawing/2014/main" id="{FFD11CBC-28C4-BE41-59E3-2C6A352946F1}"/>
              </a:ext>
            </a:extLst>
          </p:cNvPr>
          <p:cNvGrpSpPr/>
          <p:nvPr/>
        </p:nvGrpSpPr>
        <p:grpSpPr>
          <a:xfrm>
            <a:off x="7188200" y="1152602"/>
            <a:ext cx="3922419" cy="4702444"/>
            <a:chOff x="0" y="0"/>
            <a:chExt cx="3012714" cy="4702443"/>
          </a:xfrm>
        </p:grpSpPr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5E78EDA4-C0B3-7024-DCF7-E3B5B78C2E94}"/>
                </a:ext>
              </a:extLst>
            </p:cNvPr>
            <p:cNvSpPr/>
            <p:nvPr/>
          </p:nvSpPr>
          <p:spPr>
            <a:xfrm>
              <a:off x="380917" y="0"/>
              <a:ext cx="623321" cy="62332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914400">
                <a:spcBef>
                  <a:spcPts val="1000"/>
                </a:spcBef>
              </a:pPr>
              <a:endParaRPr/>
            </a:p>
          </p:txBody>
        </p:sp>
        <p:sp>
          <p:nvSpPr>
            <p:cNvPr id="9" name="With the proxies for labor and capital identified, use the production function form  (labor + capital) to model the various outputs.">
              <a:extLst>
                <a:ext uri="{FF2B5EF4-FFF2-40B4-BE49-F238E27FC236}">
                  <a16:creationId xmlns:a16="http://schemas.microsoft.com/office/drawing/2014/main" id="{83DE96E4-C003-4FA6-8BEF-D9C90CA59860}"/>
                </a:ext>
              </a:extLst>
            </p:cNvPr>
            <p:cNvSpPr txBox="1"/>
            <p:nvPr/>
          </p:nvSpPr>
          <p:spPr>
            <a:xfrm>
              <a:off x="0" y="1070243"/>
              <a:ext cx="1385156" cy="3632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 defTabSz="800100">
                <a:spcBef>
                  <a:spcPts val="700"/>
                </a:spcBef>
              </a:pPr>
              <a:r>
                <a:rPr dirty="0"/>
                <a:t>With the proxies for labor and capital identified, use the production function form  </a:t>
              </a:r>
              <a:r>
                <a:rPr b="1" dirty="0"/>
                <a:t>(labor + capital) </a:t>
              </a:r>
              <a:r>
                <a:rPr dirty="0"/>
                <a:t>to model the various outputs.</a:t>
              </a:r>
            </a:p>
          </p:txBody>
        </p:sp>
        <p:sp>
          <p:nvSpPr>
            <p:cNvPr id="10" name="Square">
              <a:extLst>
                <a:ext uri="{FF2B5EF4-FFF2-40B4-BE49-F238E27FC236}">
                  <a16:creationId xmlns:a16="http://schemas.microsoft.com/office/drawing/2014/main" id="{7F55BB31-CEFB-A0E8-B118-C0829F1954DB}"/>
                </a:ext>
              </a:extLst>
            </p:cNvPr>
            <p:cNvSpPr/>
            <p:nvPr/>
          </p:nvSpPr>
          <p:spPr>
            <a:xfrm>
              <a:off x="2008476" y="0"/>
              <a:ext cx="623321" cy="62332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 defTabSz="914400">
                <a:spcBef>
                  <a:spcPts val="1000"/>
                </a:spcBef>
              </a:pPr>
              <a:endParaRPr/>
            </a:p>
          </p:txBody>
        </p:sp>
        <p:sp>
          <p:nvSpPr>
            <p:cNvPr id="11" name="For example, TeraFLOPS + staff salaries to predict outputs">
              <a:extLst>
                <a:ext uri="{FF2B5EF4-FFF2-40B4-BE49-F238E27FC236}">
                  <a16:creationId xmlns:a16="http://schemas.microsoft.com/office/drawing/2014/main" id="{ECA98900-A1E3-E21E-76F5-454A3078DB6B}"/>
                </a:ext>
              </a:extLst>
            </p:cNvPr>
            <p:cNvSpPr txBox="1"/>
            <p:nvPr/>
          </p:nvSpPr>
          <p:spPr>
            <a:xfrm>
              <a:off x="1627558" y="1070243"/>
              <a:ext cx="1385157" cy="1676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800100">
                <a:spcBef>
                  <a:spcPts val="700"/>
                </a:spcBef>
              </a:lvl1pPr>
            </a:lstStyle>
            <a:p>
              <a:r>
                <a:rPr dirty="0"/>
                <a:t>For example, </a:t>
              </a:r>
              <a:r>
                <a:rPr dirty="0" err="1"/>
                <a:t>TeraFLOPS</a:t>
              </a:r>
              <a:r>
                <a:rPr dirty="0"/>
                <a:t> + staff salaries to predict outputs</a:t>
              </a:r>
            </a:p>
          </p:txBody>
        </p:sp>
      </p:grpSp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C0190D6B-E6B5-6FFE-75B7-1C13AC199EE2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4"/>
          <a:stretch>
            <a:fillRect/>
          </a:stretch>
        </p:blipFill>
        <p:spPr>
          <a:xfrm>
            <a:off x="-13726" y="2685325"/>
            <a:ext cx="6799310" cy="148734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493D05-5ED1-B364-1E6C-280B824A2B4E}"/>
              </a:ext>
            </a:extLst>
          </p:cNvPr>
          <p:cNvSpPr txBox="1"/>
          <p:nvPr/>
        </p:nvSpPr>
        <p:spPr>
          <a:xfrm>
            <a:off x="6706550" y="5254882"/>
            <a:ext cx="4570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 And another series of regressions to model the capability of the labor variable, using research expenditures by center staff as a metric. </a:t>
            </a:r>
          </a:p>
        </p:txBody>
      </p:sp>
    </p:spTree>
    <p:extLst>
      <p:ext uri="{BB962C8B-B14F-4D97-AF65-F5344CB8AC3E}">
        <p14:creationId xmlns:p14="http://schemas.microsoft.com/office/powerpoint/2010/main" val="9662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E83D82-EE51-10AC-8E23-1916AC718F9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BCBE73-F9BB-EADD-8164-C5F2702F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– HERD Expenditures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4DB2A-F305-24E2-FD10-0E1819335A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A6F04F2D-8E57-52E8-BB6F-6D66FE9994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5378661"/>
              </p:ext>
            </p:extLst>
          </p:nvPr>
        </p:nvGraphicFramePr>
        <p:xfrm>
          <a:off x="2060574" y="2408601"/>
          <a:ext cx="8600936" cy="272415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9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4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7446">
                <a:tc>
                  <a:txBody>
                    <a:bodyPr/>
                    <a:lstStyle/>
                    <a:p>
                      <a:pPr algn="l" defTabSz="914400">
                        <a:defRPr sz="1800" b="0"/>
                      </a:pPr>
                      <a:r>
                        <a:rPr sz="3300" b="1" dirty="0">
                          <a:sym typeface="Acumin Pro"/>
                        </a:rPr>
                        <a:t>Input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3300" b="1">
                          <a:sym typeface="Acumin Pro"/>
                        </a:rPr>
                        <a:t>HERD Exp ($M)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/>
                      </a:pPr>
                      <a:r>
                        <a:rPr sz="3300" b="1">
                          <a:sym typeface="Acumin Pro"/>
                        </a:rPr>
                        <a:t>% Variance Explained</a:t>
                      </a:r>
                    </a:p>
                  </a:txBody>
                  <a:tcPr marL="26194" marR="26194" marT="26194" marB="26194" anchor="b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9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300">
                          <a:sym typeface="Acumin Pro"/>
                        </a:rPr>
                        <a:t>100 TeraFLOPS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300">
                          <a:sym typeface="Acumin Pro"/>
                        </a:rPr>
                        <a:t>2.59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300">
                          <a:sym typeface="Acumin Pro"/>
                        </a:rPr>
                        <a:t>25%</a:t>
                      </a:r>
                    </a:p>
                  </a:txBody>
                  <a:tcPr marL="26194" marR="26194" marT="26194" marB="26194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09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300">
                          <a:sym typeface="Acumin Pro"/>
                        </a:rPr>
                        <a:t>$100k Salaries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300">
                          <a:sym typeface="Acumin Pro"/>
                        </a:rPr>
                        <a:t>9.04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300">
                          <a:sym typeface="Acumin Pro"/>
                        </a:rPr>
                        <a:t>43%</a:t>
                      </a:r>
                    </a:p>
                  </a:txBody>
                  <a:tcPr marL="26194" marR="26194" marT="26194" marB="26194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097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300">
                          <a:sym typeface="Acumin Pro"/>
                        </a:rPr>
                        <a:t>$100k RCAC Grants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300">
                          <a:sym typeface="Acumin Pro"/>
                        </a:rPr>
                        <a:t>2.34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300" dirty="0">
                          <a:sym typeface="Acumin Pro"/>
                        </a:rPr>
                        <a:t>28%</a:t>
                      </a:r>
                    </a:p>
                  </a:txBody>
                  <a:tcPr marL="26194" marR="26194" marT="26194" marB="26194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789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27C7A1-CFCF-0F22-1CF1-38F9DA0220F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35AA80-14A3-4A5C-D1BD-FBDB9B6A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 – Earned Doctorates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EE907-7189-33D1-8934-762B3A80FF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0F07AFDB-CDED-2C52-E1E5-77173C7E37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794477"/>
              </p:ext>
            </p:extLst>
          </p:nvPr>
        </p:nvGraphicFramePr>
        <p:xfrm>
          <a:off x="1788726" y="2451733"/>
          <a:ext cx="8838806" cy="234315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802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7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9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9434">
                <a:tc>
                  <a:txBody>
                    <a:bodyPr/>
                    <a:lstStyle/>
                    <a:p>
                      <a:pPr algn="l" defTabSz="914400">
                        <a:defRPr sz="1800" b="0"/>
                      </a:pPr>
                      <a:r>
                        <a:rPr sz="2800" b="1" dirty="0">
                          <a:sym typeface="Acumin Pro"/>
                        </a:rPr>
                        <a:t>Input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/>
                      </a:pPr>
                      <a:r>
                        <a:rPr sz="2800" b="1">
                          <a:sym typeface="Acumin Pro"/>
                        </a:rPr>
                        <a:t>Earned Doctorates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/>
                      </a:pPr>
                      <a:r>
                        <a:rPr sz="2800" b="1">
                          <a:sym typeface="Acumin Pro"/>
                        </a:rPr>
                        <a:t>% Variance Explained</a:t>
                      </a:r>
                    </a:p>
                  </a:txBody>
                  <a:tcPr marL="26194" marR="26194" marT="26194" marB="26194" anchor="b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89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800">
                          <a:sym typeface="Acumin Pro"/>
                        </a:rPr>
                        <a:t>100 TeraFLOPS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Acumin Pro"/>
                        </a:rPr>
                        <a:t>2.55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Acumin Pro"/>
                        </a:rPr>
                        <a:t>31%</a:t>
                      </a:r>
                    </a:p>
                  </a:txBody>
                  <a:tcPr marL="26194" marR="26194" marT="26194" marB="26194" anchor="b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89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800">
                          <a:sym typeface="Acumin Pro"/>
                        </a:rPr>
                        <a:t>$100k Salaries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Acumin Pro"/>
                        </a:rPr>
                        <a:t>7.36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Acumin Pro"/>
                        </a:rPr>
                        <a:t>42%</a:t>
                      </a:r>
                    </a:p>
                  </a:txBody>
                  <a:tcPr marL="26194" marR="26194" marT="26194" marB="26194" anchor="b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89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800">
                          <a:sym typeface="Acumin Pro"/>
                        </a:rPr>
                        <a:t>$100k RCAC Grants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>
                          <a:sym typeface="Acumin Pro"/>
                        </a:rPr>
                        <a:t>1.27</a:t>
                      </a:r>
                    </a:p>
                  </a:txBody>
                  <a:tcPr marL="26194" marR="26194" marT="26194" marB="26194" anchor="b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2800" dirty="0">
                          <a:sym typeface="Acumin Pro"/>
                        </a:rPr>
                        <a:t>22%</a:t>
                      </a:r>
                    </a:p>
                  </a:txBody>
                  <a:tcPr marL="26194" marR="26194" marT="26194" marB="26194" anchor="b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285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152BF7-B793-761B-99B9-DC89724EDD9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7F86F-52C5-60CE-EBC2-AFE58807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Implications for Policymakers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D63EA-EB29-63F0-4687-E82143BCD7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Results, Summarized</a:t>
            </a:r>
          </a:p>
        </p:txBody>
      </p:sp>
      <p:grpSp>
        <p:nvGrpSpPr>
          <p:cNvPr id="6" name="Content Placeholder 2">
            <a:extLst>
              <a:ext uri="{FF2B5EF4-FFF2-40B4-BE49-F238E27FC236}">
                <a16:creationId xmlns:a16="http://schemas.microsoft.com/office/drawing/2014/main" id="{1AD919A8-1752-6206-AC97-B9F79238700A}"/>
              </a:ext>
            </a:extLst>
          </p:cNvPr>
          <p:cNvGrpSpPr/>
          <p:nvPr/>
        </p:nvGrpSpPr>
        <p:grpSpPr>
          <a:xfrm>
            <a:off x="1845612" y="1889338"/>
            <a:ext cx="7430910" cy="3887747"/>
            <a:chOff x="0" y="0"/>
            <a:chExt cx="6586488" cy="3019680"/>
          </a:xfrm>
        </p:grpSpPr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8455159A-95A6-C410-7C12-3F4D7D375063}"/>
                </a:ext>
              </a:extLst>
            </p:cNvPr>
            <p:cNvGrpSpPr/>
            <p:nvPr/>
          </p:nvGrpSpPr>
          <p:grpSpPr>
            <a:xfrm>
              <a:off x="0" y="0"/>
              <a:ext cx="6586489" cy="716041"/>
              <a:chOff x="0" y="0"/>
              <a:chExt cx="6586488" cy="716040"/>
            </a:xfrm>
          </p:grpSpPr>
          <p:sp>
            <p:nvSpPr>
              <p:cNvPr id="17" name="Rounded Rectangle">
                <a:extLst>
                  <a:ext uri="{FF2B5EF4-FFF2-40B4-BE49-F238E27FC236}">
                    <a16:creationId xmlns:a16="http://schemas.microsoft.com/office/drawing/2014/main" id="{56E2FF66-B3B5-BB2E-363C-DE861AD7A21B}"/>
                  </a:ext>
                </a:extLst>
              </p:cNvPr>
              <p:cNvSpPr/>
              <p:nvPr/>
            </p:nvSpPr>
            <p:spPr>
              <a:xfrm>
                <a:off x="0" y="0"/>
                <a:ext cx="6586489" cy="71604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ts val="700"/>
                  </a:spcBef>
                </a:pPr>
                <a:endParaRPr/>
              </a:p>
            </p:txBody>
          </p:sp>
          <p:sp>
            <p:nvSpPr>
              <p:cNvPr id="18" name="Investments in both systems and people lead to measurable returns to the institution">
                <a:extLst>
                  <a:ext uri="{FF2B5EF4-FFF2-40B4-BE49-F238E27FC236}">
                    <a16:creationId xmlns:a16="http://schemas.microsoft.com/office/drawing/2014/main" id="{45F9BAA0-5B0F-E4C1-C891-89E2FB18FB40}"/>
                  </a:ext>
                </a:extLst>
              </p:cNvPr>
              <p:cNvSpPr txBox="1"/>
              <p:nvPr/>
            </p:nvSpPr>
            <p:spPr>
              <a:xfrm>
                <a:off x="34954" y="24010"/>
                <a:ext cx="6516582" cy="6680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defTabSz="800100">
                  <a:lnSpc>
                    <a:spcPct val="90000"/>
                  </a:lnSpc>
                  <a:spcBef>
                    <a:spcPts val="700"/>
                  </a:spcBef>
                </a:lvl1pPr>
              </a:lstStyle>
              <a:p>
                <a:r>
                  <a:t>Investments in both systems and people lead to measurable returns to the institution</a:t>
                </a:r>
              </a:p>
            </p:txBody>
          </p:sp>
        </p:grpSp>
        <p:grpSp>
          <p:nvGrpSpPr>
            <p:cNvPr id="8" name="Group">
              <a:extLst>
                <a:ext uri="{FF2B5EF4-FFF2-40B4-BE49-F238E27FC236}">
                  <a16:creationId xmlns:a16="http://schemas.microsoft.com/office/drawing/2014/main" id="{5A94E9C1-319D-0E48-EB1C-09B86BB81F1A}"/>
                </a:ext>
              </a:extLst>
            </p:cNvPr>
            <p:cNvGrpSpPr/>
            <p:nvPr/>
          </p:nvGrpSpPr>
          <p:grpSpPr>
            <a:xfrm>
              <a:off x="0" y="767880"/>
              <a:ext cx="6586489" cy="716041"/>
              <a:chOff x="0" y="0"/>
              <a:chExt cx="6586488" cy="716040"/>
            </a:xfrm>
          </p:grpSpPr>
          <p:sp>
            <p:nvSpPr>
              <p:cNvPr id="15" name="Rounded Rectangle">
                <a:extLst>
                  <a:ext uri="{FF2B5EF4-FFF2-40B4-BE49-F238E27FC236}">
                    <a16:creationId xmlns:a16="http://schemas.microsoft.com/office/drawing/2014/main" id="{B12C4E77-1572-4EBF-DE86-C3D22C54D609}"/>
                  </a:ext>
                </a:extLst>
              </p:cNvPr>
              <p:cNvSpPr/>
              <p:nvPr/>
            </p:nvSpPr>
            <p:spPr>
              <a:xfrm>
                <a:off x="0" y="0"/>
                <a:ext cx="6586489" cy="71604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ts val="700"/>
                  </a:spcBef>
                </a:pPr>
                <a:endParaRPr/>
              </a:p>
            </p:txBody>
          </p:sp>
          <p:sp>
            <p:nvSpPr>
              <p:cNvPr id="16" name="Labor accounts for the largest amount of the variation in all models">
                <a:extLst>
                  <a:ext uri="{FF2B5EF4-FFF2-40B4-BE49-F238E27FC236}">
                    <a16:creationId xmlns:a16="http://schemas.microsoft.com/office/drawing/2014/main" id="{67DC7CFE-BC4A-B217-52AB-325FBB1C68BF}"/>
                  </a:ext>
                </a:extLst>
              </p:cNvPr>
              <p:cNvSpPr txBox="1"/>
              <p:nvPr/>
            </p:nvSpPr>
            <p:spPr>
              <a:xfrm>
                <a:off x="34954" y="24009"/>
                <a:ext cx="6516582" cy="6680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defTabSz="800100">
                  <a:lnSpc>
                    <a:spcPct val="90000"/>
                  </a:lnSpc>
                  <a:spcBef>
                    <a:spcPts val="700"/>
                  </a:spcBef>
                </a:lvl1pPr>
              </a:lstStyle>
              <a:p>
                <a:r>
                  <a:t>Labor accounts for the largest amount of the variation in all models</a:t>
                </a:r>
              </a:p>
            </p:txBody>
          </p:sp>
        </p:grpSp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6BE69E59-5358-943E-167F-ABE937836719}"/>
                </a:ext>
              </a:extLst>
            </p:cNvPr>
            <p:cNvGrpSpPr/>
            <p:nvPr/>
          </p:nvGrpSpPr>
          <p:grpSpPr>
            <a:xfrm>
              <a:off x="0" y="1535760"/>
              <a:ext cx="6586489" cy="716041"/>
              <a:chOff x="0" y="0"/>
              <a:chExt cx="6586488" cy="716040"/>
            </a:xfrm>
          </p:grpSpPr>
          <p:sp>
            <p:nvSpPr>
              <p:cNvPr id="13" name="Rounded Rectangle">
                <a:extLst>
                  <a:ext uri="{FF2B5EF4-FFF2-40B4-BE49-F238E27FC236}">
                    <a16:creationId xmlns:a16="http://schemas.microsoft.com/office/drawing/2014/main" id="{BA5A7F08-7C9C-54FA-8ED0-49CC540E389E}"/>
                  </a:ext>
                </a:extLst>
              </p:cNvPr>
              <p:cNvSpPr/>
              <p:nvPr/>
            </p:nvSpPr>
            <p:spPr>
              <a:xfrm>
                <a:off x="0" y="0"/>
                <a:ext cx="6586489" cy="71604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ts val="700"/>
                  </a:spcBef>
                </a:pPr>
                <a:endParaRPr/>
              </a:p>
            </p:txBody>
          </p:sp>
          <p:sp>
            <p:nvSpPr>
              <p:cNvPr id="14" name="When optimizing for publication-based outputs, salary investment yields strong returns">
                <a:extLst>
                  <a:ext uri="{FF2B5EF4-FFF2-40B4-BE49-F238E27FC236}">
                    <a16:creationId xmlns:a16="http://schemas.microsoft.com/office/drawing/2014/main" id="{7F897EA9-D136-5E5E-6B58-5DB26231C0F1}"/>
                  </a:ext>
                </a:extLst>
              </p:cNvPr>
              <p:cNvSpPr txBox="1"/>
              <p:nvPr/>
            </p:nvSpPr>
            <p:spPr>
              <a:xfrm>
                <a:off x="34954" y="24010"/>
                <a:ext cx="6516582" cy="6680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defTabSz="800100">
                  <a:lnSpc>
                    <a:spcPct val="90000"/>
                  </a:lnSpc>
                  <a:spcBef>
                    <a:spcPts val="700"/>
                  </a:spcBef>
                </a:lvl1pPr>
              </a:lstStyle>
              <a:p>
                <a:r>
                  <a:t>When optimizing for publication-based outputs, salary investment yields strong returns</a:t>
                </a:r>
              </a:p>
            </p:txBody>
          </p:sp>
        </p:grp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29D0C712-E0D1-2BA4-B507-C261BF126C14}"/>
                </a:ext>
              </a:extLst>
            </p:cNvPr>
            <p:cNvGrpSpPr/>
            <p:nvPr/>
          </p:nvGrpSpPr>
          <p:grpSpPr>
            <a:xfrm>
              <a:off x="0" y="2303640"/>
              <a:ext cx="6586489" cy="716041"/>
              <a:chOff x="0" y="0"/>
              <a:chExt cx="6586488" cy="716040"/>
            </a:xfrm>
          </p:grpSpPr>
          <p:sp>
            <p:nvSpPr>
              <p:cNvPr id="11" name="Rounded Rectangle">
                <a:extLst>
                  <a:ext uri="{FF2B5EF4-FFF2-40B4-BE49-F238E27FC236}">
                    <a16:creationId xmlns:a16="http://schemas.microsoft.com/office/drawing/2014/main" id="{ACFECC48-E3E5-EA12-B718-0183054DF7AF}"/>
                  </a:ext>
                </a:extLst>
              </p:cNvPr>
              <p:cNvSpPr/>
              <p:nvPr/>
            </p:nvSpPr>
            <p:spPr>
              <a:xfrm>
                <a:off x="0" y="0"/>
                <a:ext cx="6586489" cy="71604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0100">
                  <a:lnSpc>
                    <a:spcPct val="90000"/>
                  </a:lnSpc>
                  <a:spcBef>
                    <a:spcPts val="700"/>
                  </a:spcBef>
                </a:pPr>
                <a:endParaRPr/>
              </a:p>
            </p:txBody>
          </p:sp>
          <p:sp>
            <p:nvSpPr>
              <p:cNvPr id="12" name="Allowing (or encouraging) HPC center staff to be PIs on their own grants or with faculty yields dividends to the institution">
                <a:extLst>
                  <a:ext uri="{FF2B5EF4-FFF2-40B4-BE49-F238E27FC236}">
                    <a16:creationId xmlns:a16="http://schemas.microsoft.com/office/drawing/2014/main" id="{287BEF6D-9AE8-5A7B-90DF-9307A2960FAB}"/>
                  </a:ext>
                </a:extLst>
              </p:cNvPr>
              <p:cNvSpPr txBox="1"/>
              <p:nvPr/>
            </p:nvSpPr>
            <p:spPr>
              <a:xfrm>
                <a:off x="34954" y="24009"/>
                <a:ext cx="6516582" cy="6680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68580" tIns="68580" rIns="68580" bIns="68580" numCol="1" anchor="ctr">
                <a:spAutoFit/>
              </a:bodyPr>
              <a:lstStyle>
                <a:lvl1pPr defTabSz="800100">
                  <a:lnSpc>
                    <a:spcPct val="90000"/>
                  </a:lnSpc>
                  <a:spcBef>
                    <a:spcPts val="700"/>
                  </a:spcBef>
                </a:lvl1pPr>
              </a:lstStyle>
              <a:p>
                <a:r>
                  <a:t>Allowing (or encouraging) HPC center staff to be PIs on their own grants or with faculty yields dividends to the institution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716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8F05-8B29-0421-F503-E35E154CE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Broader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F55D4-52FD-D5D6-2663-07DBB3BAB94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ongoing to apply model to other campus’ data.</a:t>
            </a:r>
          </a:p>
          <a:p>
            <a:pPr lvl="1"/>
            <a:r>
              <a:rPr lang="en-US" dirty="0"/>
              <a:t>Some friendly institutions have shared</a:t>
            </a:r>
          </a:p>
          <a:p>
            <a:pPr lvl="1"/>
            <a:r>
              <a:rPr lang="en-US" b="1" i="1" dirty="0">
                <a:solidFill>
                  <a:srgbClr val="C00000"/>
                </a:solidFill>
              </a:rPr>
              <a:t>Can I talk to you about your data?</a:t>
            </a:r>
          </a:p>
          <a:p>
            <a:pPr lvl="1"/>
            <a:endParaRPr lang="en-US" b="1" i="1" dirty="0">
              <a:solidFill>
                <a:srgbClr val="C00000"/>
              </a:solidFill>
            </a:endParaRPr>
          </a:p>
          <a:p>
            <a:r>
              <a:rPr lang="en-US" dirty="0"/>
              <a:t>Improve the model – use timeseries statistics</a:t>
            </a:r>
          </a:p>
          <a:p>
            <a:pPr lvl="1"/>
            <a:endParaRPr lang="en-US" b="1" i="1" dirty="0">
              <a:solidFill>
                <a:srgbClr val="C00000"/>
              </a:solidFill>
            </a:endParaRPr>
          </a:p>
          <a:p>
            <a:r>
              <a:rPr lang="en-US" dirty="0"/>
              <a:t>Apply model to NSF XSEDE infrastructure</a:t>
            </a:r>
          </a:p>
          <a:p>
            <a:pPr lvl="1"/>
            <a:r>
              <a:rPr lang="en-US" dirty="0"/>
              <a:t>Using all NSF expenditures, US Earned Doctorates, NSF-funded pubs in Scopus, etc.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FECB8-739C-861D-04DB-D0D09E3A9D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can this framework be applied to other CIs?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ACFC7-6FF3-8988-6592-40F79E8BA2D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5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CED8-D0BA-FD3D-EA9D-3DCD312D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Institution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27D20-731E-03C4-98DB-718CE031D4A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92514-88BE-6F72-CD8D-C58D2F052AA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37FD-B032-66C4-E444-A8C72706B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11" descr="A diagram of blue circles with white text&#10;&#10;Description automatically generated">
            <a:extLst>
              <a:ext uri="{FF2B5EF4-FFF2-40B4-BE49-F238E27FC236}">
                <a16:creationId xmlns:a16="http://schemas.microsoft.com/office/drawing/2014/main" id="{17327F06-D6E2-96B2-4837-E941FF603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50"/>
          <a:stretch/>
        </p:blipFill>
        <p:spPr>
          <a:xfrm>
            <a:off x="3051471" y="3738493"/>
            <a:ext cx="3636284" cy="2684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50E12-2A6E-74AD-F5DE-FE4EE59D7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10" y="1419980"/>
            <a:ext cx="2701803" cy="224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DC32D-6DF5-1909-1D97-F63579703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578" y="2493130"/>
            <a:ext cx="4927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98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CED8-D0BA-FD3D-EA9D-3DCD312D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Institution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27D20-731E-03C4-98DB-718CE031D4A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92514-88BE-6F72-CD8D-C58D2F052AA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37FD-B032-66C4-E444-A8C72706B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17327F06-D6E2-96B2-4837-E941FF60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75" r="8175"/>
          <a:stretch/>
        </p:blipFill>
        <p:spPr>
          <a:xfrm>
            <a:off x="3407071" y="3661287"/>
            <a:ext cx="3636284" cy="2684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C50E12-2A6E-74AD-F5DE-FE4EE59D7D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83610" y="1605518"/>
            <a:ext cx="2701803" cy="1876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8BE569-D6B7-3E7F-A320-A565800FF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78" y="2345814"/>
            <a:ext cx="49276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80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FBDCD-BC38-D4A8-A210-EA02F2610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psmith@purdue.edu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06F15-A499-3B96-696C-1E2DE5885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Computing systems are critical pieces of research infrastructure</a:t>
            </a:r>
          </a:p>
          <a:p>
            <a:pPr>
              <a:lnSpc>
                <a:spcPct val="90000"/>
              </a:lnSpc>
            </a:pPr>
            <a:r>
              <a:rPr lang="en-US" dirty="0"/>
              <a:t>Administrators have to manage competing priorities of infrastructures in which to invest:</a:t>
            </a:r>
          </a:p>
          <a:p>
            <a:pPr marL="457200" lvl="1" indent="-228600">
              <a:lnSpc>
                <a:spcPct val="90000"/>
              </a:lnSpc>
              <a:defRPr sz="1600"/>
            </a:pPr>
            <a:r>
              <a:rPr lang="en-US" dirty="0"/>
              <a:t>Supercomputers</a:t>
            </a:r>
          </a:p>
          <a:p>
            <a:pPr marL="457200" lvl="1" indent="-228600">
              <a:lnSpc>
                <a:spcPct val="90000"/>
              </a:lnSpc>
              <a:defRPr sz="1600"/>
            </a:pPr>
            <a:r>
              <a:rPr lang="en-US" dirty="0"/>
              <a:t>Wind tunnels</a:t>
            </a:r>
          </a:p>
          <a:p>
            <a:pPr marL="457200" lvl="1" indent="-228600">
              <a:lnSpc>
                <a:spcPct val="90000"/>
              </a:lnSpc>
              <a:defRPr sz="1600"/>
            </a:pPr>
            <a:r>
              <a:rPr lang="en-US" dirty="0"/>
              <a:t>Electron Microscopes</a:t>
            </a:r>
          </a:p>
          <a:p>
            <a:pPr marL="457200" lvl="1" indent="-228600">
              <a:lnSpc>
                <a:spcPct val="90000"/>
              </a:lnSpc>
              <a:defRPr sz="1600"/>
            </a:pPr>
            <a:r>
              <a:rPr lang="en-US" dirty="0"/>
              <a:t>Enterprise IT vs research IT</a:t>
            </a:r>
          </a:p>
          <a:p>
            <a:pPr marL="457200" lvl="1" indent="-228600">
              <a:lnSpc>
                <a:spcPct val="90000"/>
              </a:lnSpc>
              <a:defRPr sz="1600"/>
            </a:pPr>
            <a:r>
              <a:rPr lang="en-US" dirty="0" err="1"/>
              <a:t>Etc</a:t>
            </a:r>
            <a:endParaRPr lang="en-US" dirty="0"/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262626"/>
              </a:solidFill>
            </a:endParaRPr>
          </a:p>
          <a:p>
            <a:pPr marL="0" indent="0">
              <a:lnSpc>
                <a:spcPct val="90000"/>
              </a:lnSpc>
              <a:buSzTx/>
              <a:buFont typeface="Wingdings"/>
              <a:buNone/>
              <a:defRPr b="1"/>
            </a:pPr>
            <a:r>
              <a:rPr lang="en-US" dirty="0"/>
              <a:t>How to demonstrate that computational research is a good investment?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173AA6-15C2-F003-8A20-766609D0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D25235-E8C1-CCDF-B58D-CF0851C489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Value of HPC investments</a:t>
            </a:r>
          </a:p>
          <a:p>
            <a:endParaRPr lang="en-US" dirty="0"/>
          </a:p>
        </p:txBody>
      </p:sp>
      <p:pic>
        <p:nvPicPr>
          <p:cNvPr id="1026" name="Picture 2" descr="Quiet' Mach 6 wind tunnel at Purdue helps shape future aircraft">
            <a:extLst>
              <a:ext uri="{FF2B5EF4-FFF2-40B4-BE49-F238E27FC236}">
                <a16:creationId xmlns:a16="http://schemas.microsoft.com/office/drawing/2014/main" id="{299D433A-0FD5-ED65-9D21-61F106894AE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7" b="223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quipment Electron Microscopy">
            <a:extLst>
              <a:ext uri="{FF2B5EF4-FFF2-40B4-BE49-F238E27FC236}">
                <a16:creationId xmlns:a16="http://schemas.microsoft.com/office/drawing/2014/main" id="{3E8F14C7-BC9C-13F0-E677-2F95AEDD5607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" b="199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CAC - Negishi supercomputer now available for faculty use (May 5, 2023)">
            <a:extLst>
              <a:ext uri="{FF2B5EF4-FFF2-40B4-BE49-F238E27FC236}">
                <a16:creationId xmlns:a16="http://schemas.microsoft.com/office/drawing/2014/main" id="{B71F25DC-2D53-EB54-22CC-8C2E3515047D}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r="40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44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AC5208E-863D-6BAC-C791-61C534A539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FDE329-F467-B70C-DF66-4F374D180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Know your Stakeholders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3F146-5F6C-AA1C-55A0-FC3486325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defRPr sz="1600" i="1"/>
            </a:pPr>
            <a:r>
              <a:rPr lang="en-US" dirty="0"/>
              <a:t>Which specific stakeholders are you communicating value to?</a:t>
            </a:r>
          </a:p>
          <a:p>
            <a:pPr>
              <a:defRPr sz="1600" i="1"/>
            </a:pPr>
            <a:endParaRPr lang="en-US" dirty="0"/>
          </a:p>
          <a:p>
            <a:pPr>
              <a:defRPr sz="1600" i="1"/>
            </a:pPr>
            <a:r>
              <a:rPr lang="en-US" dirty="0"/>
              <a:t>What is important at the institution at this point in time?</a:t>
            </a:r>
          </a:p>
          <a:p>
            <a:endParaRPr lang="en-US" dirty="0"/>
          </a:p>
        </p:txBody>
      </p:sp>
      <p:pic>
        <p:nvPicPr>
          <p:cNvPr id="2050" name="Picture 2" descr="President Mung Chiang Full Biography - Office of the President">
            <a:extLst>
              <a:ext uri="{FF2B5EF4-FFF2-40B4-BE49-F238E27FC236}">
                <a16:creationId xmlns:a16="http://schemas.microsoft.com/office/drawing/2014/main" id="{AD0C818F-FEED-3B70-4DAE-FFB79ABA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95" y="1646238"/>
            <a:ext cx="3810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01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05B4E-6CFA-204A-A379-11F43C18F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1AC7F-33EC-2C10-3C7E-6DFA8725EE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Stakeholder Interests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8E4825-6E9D-7156-FD64-6B02987DABDC}"/>
              </a:ext>
            </a:extLst>
          </p:cNvPr>
          <p:cNvSpPr txBox="1"/>
          <p:nvPr/>
        </p:nvSpPr>
        <p:spPr>
          <a:xfrm>
            <a:off x="7791767" y="257024"/>
            <a:ext cx="3681414" cy="1511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pPr>
              <a:defRPr b="1"/>
            </a:pPr>
            <a:r>
              <a:rPr sz="2000" dirty="0"/>
              <a:t>Deans, Heads, Chairs: </a:t>
            </a:r>
            <a:r>
              <a:rPr sz="2000" b="0" dirty="0"/>
              <a:t>Students, educational outcomes, Faculty recruitment and retention, Having appropriate infrastructure for their units to succeed</a:t>
            </a:r>
            <a:r>
              <a:rPr lang="en-US" sz="2000" b="0" dirty="0"/>
              <a:t>, happy faculty</a:t>
            </a:r>
            <a:endParaRPr sz="2000" b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411A402-3E17-FBB4-F256-A395E7930FBD}"/>
              </a:ext>
            </a:extLst>
          </p:cNvPr>
          <p:cNvSpPr txBox="1"/>
          <p:nvPr/>
        </p:nvSpPr>
        <p:spPr>
          <a:xfrm>
            <a:off x="3749209" y="2186609"/>
            <a:ext cx="3924300" cy="1186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pPr>
              <a:defRPr b="1"/>
            </a:pPr>
            <a:r>
              <a:rPr sz="2000" dirty="0"/>
              <a:t>VP for Research: </a:t>
            </a:r>
            <a:r>
              <a:rPr sz="2000" b="0" dirty="0"/>
              <a:t>Competitiveness for funding, winning major grants and contracts, growing R&amp;D expenditures, tech transfer, IP</a:t>
            </a:r>
            <a:r>
              <a:rPr lang="en-US" sz="2000" b="0" dirty="0"/>
              <a:t>, happy faculty</a:t>
            </a:r>
            <a:endParaRPr sz="2000" b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180AD51-2CBC-313A-24E8-79EE247F28E3}"/>
              </a:ext>
            </a:extLst>
          </p:cNvPr>
          <p:cNvSpPr txBox="1"/>
          <p:nvPr/>
        </p:nvSpPr>
        <p:spPr>
          <a:xfrm>
            <a:off x="8463280" y="3784601"/>
            <a:ext cx="3009901" cy="677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pPr>
              <a:lnSpc>
                <a:spcPct val="80000"/>
              </a:lnSpc>
              <a:defRPr sz="1600" b="1"/>
            </a:pPr>
            <a:r>
              <a:rPr sz="2000" dirty="0"/>
              <a:t>CFO: </a:t>
            </a:r>
            <a:r>
              <a:rPr sz="2000" b="0" dirty="0"/>
              <a:t>$$$ - ROI, efficiency, reduction of expense, increase of revenue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A6874AC-851D-9B92-A427-1E2FE52FAB0F}"/>
              </a:ext>
            </a:extLst>
          </p:cNvPr>
          <p:cNvSpPr txBox="1"/>
          <p:nvPr/>
        </p:nvSpPr>
        <p:spPr>
          <a:xfrm>
            <a:off x="1533058" y="4649354"/>
            <a:ext cx="3009901" cy="677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defRPr b="1"/>
            </a:pPr>
            <a:r>
              <a:rPr sz="2000" dirty="0"/>
              <a:t>CIO: </a:t>
            </a:r>
            <a:r>
              <a:rPr sz="2000" b="0" dirty="0"/>
              <a:t>Contributing to the mission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D526FFF-94C9-B143-3CED-54874563E74D}"/>
              </a:ext>
            </a:extLst>
          </p:cNvPr>
          <p:cNvSpPr txBox="1"/>
          <p:nvPr/>
        </p:nvSpPr>
        <p:spPr>
          <a:xfrm>
            <a:off x="945697" y="323227"/>
            <a:ext cx="3009900" cy="89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pPr>
              <a:defRPr b="1"/>
            </a:pPr>
            <a:r>
              <a:rPr sz="2000" dirty="0"/>
              <a:t>Faculty:</a:t>
            </a:r>
            <a:r>
              <a:rPr sz="2000" b="0" dirty="0"/>
              <a:t> getting next grant, publishing, graduating students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19AB5CC-EE39-4F0F-2413-60A0D6ACB244}"/>
              </a:ext>
            </a:extLst>
          </p:cNvPr>
          <p:cNvSpPr txBox="1"/>
          <p:nvPr/>
        </p:nvSpPr>
        <p:spPr>
          <a:xfrm>
            <a:off x="336096" y="2751739"/>
            <a:ext cx="3009901" cy="677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pPr>
              <a:defRPr b="1"/>
            </a:pPr>
            <a:r>
              <a:rPr lang="en-US" sz="2000" dirty="0"/>
              <a:t>Provost</a:t>
            </a:r>
            <a:r>
              <a:rPr sz="2000" dirty="0"/>
              <a:t>: </a:t>
            </a:r>
            <a:r>
              <a:rPr lang="en-US" sz="2000" b="0" dirty="0"/>
              <a:t>Students, educational outcomes, happy faculty</a:t>
            </a:r>
            <a:endParaRPr sz="2000" b="0" dirty="0"/>
          </a:p>
        </p:txBody>
      </p:sp>
    </p:spTree>
    <p:extLst>
      <p:ext uri="{BB962C8B-B14F-4D97-AF65-F5344CB8AC3E}">
        <p14:creationId xmlns:p14="http://schemas.microsoft.com/office/powerpoint/2010/main" val="387209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E1B31D-25CA-3C17-4B27-AFA1289323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0A1BD9-F575-3D5B-15BF-BF60A252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Have Quantitative Center Metrics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ABDE7-8DC4-7357-EE89-697B65E1C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Telling your story </a:t>
            </a:r>
          </a:p>
          <a:p>
            <a:endParaRPr lang="en-US" dirty="0"/>
          </a:p>
          <a:p>
            <a:r>
              <a:rPr lang="en-US" dirty="0"/>
              <a:t>.. based on the interests of the specific stakeholder, given the institution’s priorities in the current context</a:t>
            </a:r>
          </a:p>
          <a:p>
            <a:endParaRPr lang="en-US" dirty="0"/>
          </a:p>
          <a:p>
            <a:r>
              <a:rPr lang="en-US" dirty="0"/>
              <a:t>If you don’t track your usage, and map it to who your PIs are and where they sit in your institution, start doing so now! (Install XDMOD!)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8424CCB-B324-E048-1AEE-9B72C5FCF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069" y="2120347"/>
            <a:ext cx="4491252" cy="290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2F28B6E-4B86-1767-54CC-9F94ADB77E4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8B77A-59D9-195A-3B48-D4D01A23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Jim </a:t>
            </a:r>
            <a:r>
              <a:rPr lang="en-US" dirty="0" err="1"/>
              <a:t>Bottum</a:t>
            </a:r>
            <a:r>
              <a:rPr lang="en-US" dirty="0"/>
              <a:t> hired from NCSA as first 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Administrative IT and computing center merged, forming ”IT at Purdue” (</a:t>
            </a:r>
            <a:r>
              <a:rPr lang="en-US" dirty="0" err="1"/>
              <a:t>ITaP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Prior to hiring of CIO, computing and storage capacity was behind where it should be, newest compute resource was an 8-year old IBM 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research computing in order was a top priority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Got into the “Beowulf” world, and started our “Community Cluster” condo program ~2004 or so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641CA8-8985-D0D4-0008-30EEDF96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Purdue, circa 2001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4F7C41-7450-6E66-E34E-21469673242E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D63F47-5A01-1498-9CFF-54DAD327E1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Office of the VP for IT formed, first CIO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0E34D6E-6105-2AE6-C591-F567D24159C4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r="387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46DC46-E710-A3E1-6844-3F3E036A687B}"/>
              </a:ext>
            </a:extLst>
          </p:cNvPr>
          <p:cNvSpPr txBox="1"/>
          <p:nvPr/>
        </p:nvSpPr>
        <p:spPr>
          <a:xfrm>
            <a:off x="3399425" y="6472996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commons.wikimedia.org</a:t>
            </a:r>
            <a:r>
              <a:rPr lang="en-US" sz="1000" dirty="0"/>
              <a:t>/wiki/</a:t>
            </a:r>
            <a:r>
              <a:rPr lang="en-US" sz="1000" dirty="0" err="1"/>
              <a:t>File:ORNL_History</a:t>
            </a:r>
            <a:r>
              <a:rPr lang="en-US" sz="1000" dirty="0"/>
              <a:t>_(31550428397).jpg</a:t>
            </a:r>
          </a:p>
        </p:txBody>
      </p:sp>
      <p:pic>
        <p:nvPicPr>
          <p:cNvPr id="1028" name="Picture 4" descr="Jim Bottum | College of Engineering, Computing and Applied Sciences |  Clemson University, South Carolina">
            <a:extLst>
              <a:ext uri="{FF2B5EF4-FFF2-40B4-BE49-F238E27FC236}">
                <a16:creationId xmlns:a16="http://schemas.microsoft.com/office/drawing/2014/main" id="{6280F3C3-6737-0352-CD17-20BB13131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08" y="3795304"/>
            <a:ext cx="147831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FD8CD-00F8-01A5-5CD2-E757950BB9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783" y="1529881"/>
            <a:ext cx="3180986" cy="205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68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 Template.potx" id="{7A2887B6-AF1A-E24D-8E9D-870BBF53B331}" vid="{56A60E50-7EF6-C244-B1D3-2D887417ED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3" ma:contentTypeDescription="Create a new document." ma:contentTypeScope="" ma:versionID="309c718596e4092f54ce9aa93358bb8d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0c34f3e70276db9d2471c2526b8de3df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DE0D6C-581B-4814-98E7-EF172D5D46A1}">
  <ds:schemaRefs>
    <ds:schemaRef ds:uri="http://purl.org/dc/elements/1.1/"/>
    <ds:schemaRef ds:uri="http://schemas.microsoft.com/office/infopath/2007/PartnerControls"/>
    <ds:schemaRef ds:uri="d6656b4d-3fa0-4709-acfb-d5e813445d1e"/>
    <ds:schemaRef ds:uri="http://schemas.microsoft.com/office/2006/documentManagement/types"/>
    <ds:schemaRef ds:uri="37af3f4b-4b66-46f9-8456-831d9bc3e737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D795B0-FAA0-424A-9B96-7691ED1EF2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af3f4b-4b66-46f9-8456-831d9bc3e737"/>
    <ds:schemaRef ds:uri="d6656b4d-3fa0-4709-acfb-d5e813445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20559</TotalTime>
  <Words>2063</Words>
  <Application>Microsoft Macintosh PowerPoint</Application>
  <PresentationFormat>Widescreen</PresentationFormat>
  <Paragraphs>336</Paragraphs>
  <Slides>49</Slides>
  <Notes>7</Notes>
  <HiddenSlides>6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2" baseType="lpstr">
      <vt:lpstr>Cambria Math</vt:lpstr>
      <vt:lpstr>Impact</vt:lpstr>
      <vt:lpstr>Calibri</vt:lpstr>
      <vt:lpstr>Wingdings</vt:lpstr>
      <vt:lpstr>Franklin Gothic Book</vt:lpstr>
      <vt:lpstr>Times New Roman</vt:lpstr>
      <vt:lpstr>Arial</vt:lpstr>
      <vt:lpstr>Open Sans</vt:lpstr>
      <vt:lpstr>Arial Narrow</vt:lpstr>
      <vt:lpstr>Acumin Pro</vt:lpstr>
      <vt:lpstr>Franklin Gothic Medium Cond</vt:lpstr>
      <vt:lpstr>Franklin Gothic Medium</vt:lpstr>
      <vt:lpstr>Office Theme</vt:lpstr>
      <vt:lpstr>Adventures in Communicating the Value of Campus CI Investment</vt:lpstr>
      <vt:lpstr>Problem: finding investment for your Campus CI?</vt:lpstr>
      <vt:lpstr>Campus Cyberinfrastucture</vt:lpstr>
      <vt:lpstr>Communicating Value</vt:lpstr>
      <vt:lpstr>Motivation</vt:lpstr>
      <vt:lpstr>Step 1: Know your Stakeholders</vt:lpstr>
      <vt:lpstr>Personas</vt:lpstr>
      <vt:lpstr>Step 2: Have Quantitative Center Metrics</vt:lpstr>
      <vt:lpstr>Purdue, circa 2001</vt:lpstr>
      <vt:lpstr>To All Stakeholders:</vt:lpstr>
      <vt:lpstr>To All Stakeholders:</vt:lpstr>
      <vt:lpstr>To Faculty, Academic Leaders:</vt:lpstr>
      <vt:lpstr>To Faculty and Academic Leaders:</vt:lpstr>
      <vt:lpstr>Are You Cost-Effective?</vt:lpstr>
      <vt:lpstr>To CFO and Faculty:</vt:lpstr>
      <vt:lpstr>To CFO, and Faculty:</vt:lpstr>
      <vt:lpstr>To All, but mostly CIO and CFO:</vt:lpstr>
      <vt:lpstr>To CIO and CFO:</vt:lpstr>
      <vt:lpstr>Are You a Partner?</vt:lpstr>
      <vt:lpstr>To Faculty and Academic Leaders</vt:lpstr>
      <vt:lpstr>To Faculty and Academic Leaders</vt:lpstr>
      <vt:lpstr>To Faculty, Academic Leaders, CFO</vt:lpstr>
      <vt:lpstr>To Faculty, Academic Leaders, CFO</vt:lpstr>
      <vt:lpstr>To Faculty, Academic Leaders, CFO</vt:lpstr>
      <vt:lpstr>To the CFO</vt:lpstr>
      <vt:lpstr>To all:</vt:lpstr>
      <vt:lpstr>To all:</vt:lpstr>
      <vt:lpstr>Are your Metrics Tied to a Product?</vt:lpstr>
      <vt:lpstr>To Faculty and Academic Leaders</vt:lpstr>
      <vt:lpstr>To Faculty and Academic Leaders</vt:lpstr>
      <vt:lpstr>To the CFO</vt:lpstr>
      <vt:lpstr>Step 3: Get Testimonials</vt:lpstr>
      <vt:lpstr>Before: (~2006)</vt:lpstr>
      <vt:lpstr>Testimonials</vt:lpstr>
      <vt:lpstr>Production Function Model</vt:lpstr>
      <vt:lpstr>Motivator: Metrics at Purdue</vt:lpstr>
      <vt:lpstr>Research Questions</vt:lpstr>
      <vt:lpstr>Background </vt:lpstr>
      <vt:lpstr>Production Function Model</vt:lpstr>
      <vt:lpstr>Inputs and Outputs</vt:lpstr>
      <vt:lpstr>Correlation Analysis</vt:lpstr>
      <vt:lpstr>Regression Models</vt:lpstr>
      <vt:lpstr>Output – HERD Expenditures</vt:lpstr>
      <vt:lpstr>Output – Earned Doctorates</vt:lpstr>
      <vt:lpstr>Implications for Policymakers</vt:lpstr>
      <vt:lpstr>Broader Applications</vt:lpstr>
      <vt:lpstr>Institution 1</vt:lpstr>
      <vt:lpstr>Institution 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McCarthy</dc:creator>
  <cp:lastModifiedBy>Smith, Preston M</cp:lastModifiedBy>
  <cp:revision>47</cp:revision>
  <dcterms:created xsi:type="dcterms:W3CDTF">2023-02-16T02:16:06Z</dcterms:created>
  <dcterms:modified xsi:type="dcterms:W3CDTF">2023-11-11T16:31:15Z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0x01010054E202481DC1CB46AA011D949D311478</vt:lpwstr>
  </property>
  <property fmtid="{D5CDD505-2E9C-101B-9397-08002B2CF9AE}" pid="10" name="MediaServiceImageTags">
    <vt:lpwstr/>
  </property>
</Properties>
</file>